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1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92" r:id="rId14"/>
    <p:sldId id="293" r:id="rId15"/>
    <p:sldId id="307" r:id="rId16"/>
    <p:sldId id="270" r:id="rId17"/>
    <p:sldId id="308" r:id="rId18"/>
    <p:sldId id="309" r:id="rId19"/>
    <p:sldId id="271" r:id="rId20"/>
    <p:sldId id="310" r:id="rId21"/>
    <p:sldId id="272" r:id="rId22"/>
    <p:sldId id="306" r:id="rId23"/>
    <p:sldId id="273" r:id="rId24"/>
    <p:sldId id="274" r:id="rId25"/>
    <p:sldId id="311" r:id="rId26"/>
    <p:sldId id="276" r:id="rId27"/>
    <p:sldId id="312" r:id="rId28"/>
    <p:sldId id="313" r:id="rId29"/>
    <p:sldId id="31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59" autoAdjust="0"/>
  </p:normalViewPr>
  <p:slideViewPr>
    <p:cSldViewPr>
      <p:cViewPr>
        <p:scale>
          <a:sx n="66" d="100"/>
          <a:sy n="66" d="100"/>
        </p:scale>
        <p:origin x="-636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52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53F33B-E398-4234-93A5-FBB8BAE2F626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760100-6D44-4D2B-825D-AD0F98FFC0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7225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60100-6D44-4D2B-825D-AD0F98FFC07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5894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60100-6D44-4D2B-825D-AD0F98FFC076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9474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60100-6D44-4D2B-825D-AD0F98FFC076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7038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60100-6D44-4D2B-825D-AD0F98FFC076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441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60100-6D44-4D2B-825D-AD0F98FFC076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441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E6EA6-0F03-4415-9FA1-706B92FD8CDC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A94CED-D3FC-4209-840C-0DAFB70BD0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E6EA6-0F03-4415-9FA1-706B92FD8CDC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4CED-D3FC-4209-840C-0DAFB70BD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E6EA6-0F03-4415-9FA1-706B92FD8CDC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4CED-D3FC-4209-840C-0DAFB70BD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B9E6EA6-0F03-4415-9FA1-706B92FD8CDC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FA94CED-D3FC-4209-840C-0DAFB70BD0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E6EA6-0F03-4415-9FA1-706B92FD8CDC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4CED-D3FC-4209-840C-0DAFB70BD0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E6EA6-0F03-4415-9FA1-706B92FD8CDC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4CED-D3FC-4209-840C-0DAFB70BD0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4CED-D3FC-4209-840C-0DAFB70BD0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E6EA6-0F03-4415-9FA1-706B92FD8CDC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E6EA6-0F03-4415-9FA1-706B92FD8CDC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4CED-D3FC-4209-840C-0DAFB70BD0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E6EA6-0F03-4415-9FA1-706B92FD8CDC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4CED-D3FC-4209-840C-0DAFB70BD0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B9E6EA6-0F03-4415-9FA1-706B92FD8CDC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FA94CED-D3FC-4209-840C-0DAFB70BD0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E6EA6-0F03-4415-9FA1-706B92FD8CDC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A94CED-D3FC-4209-840C-0DAFB70BD0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B9E6EA6-0F03-4415-9FA1-706B92FD8CDC}" type="datetimeFigureOut">
              <a:rPr lang="ru-RU" smtClean="0"/>
              <a:pPr/>
              <a:t>21.04.2014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FA94CED-D3FC-4209-840C-0DAFB70BD0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55576" y="548680"/>
            <a:ext cx="7344816" cy="317009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be-BY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Фарміраванне ўменняў творчага чытання і аналізу мастацкіх твораў на вучэбных занятках  </a:t>
            </a:r>
          </a:p>
          <a:p>
            <a:pPr algn="ctr"/>
            <a:r>
              <a:rPr lang="be-BY" sz="40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</a:t>
            </a:r>
            <a:r>
              <a:rPr lang="be-BY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 беларускай літаратуры</a:t>
            </a:r>
            <a:endParaRPr lang="ru-RU" sz="40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30" name="Picture 6" descr="http://klub-drug.ru/wp-content/uploads/2011/04/4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183968"/>
            <a:ext cx="3240359" cy="234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927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88641"/>
            <a:ext cx="867645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i="1" dirty="0" err="1" smtClean="0">
                <a:solidFill>
                  <a:schemeClr val="bg1"/>
                </a:solidFill>
              </a:rPr>
              <a:t>Сярод</a:t>
            </a:r>
            <a:r>
              <a:rPr lang="ru-RU" sz="3600" b="1" i="1" dirty="0" smtClean="0">
                <a:solidFill>
                  <a:schemeClr val="bg1"/>
                </a:solidFill>
              </a:rPr>
              <a:t> </a:t>
            </a:r>
            <a:r>
              <a:rPr lang="ru-RU" sz="3600" b="1" i="1" dirty="0" err="1" smtClean="0">
                <a:solidFill>
                  <a:schemeClr val="bg1"/>
                </a:solidFill>
              </a:rPr>
              <a:t>прыёмаў</a:t>
            </a:r>
            <a:r>
              <a:rPr lang="ru-RU" sz="3600" b="1" i="1" dirty="0" smtClean="0">
                <a:solidFill>
                  <a:schemeClr val="bg1"/>
                </a:solidFill>
              </a:rPr>
              <a:t>, </a:t>
            </a:r>
            <a:r>
              <a:rPr lang="ru-RU" sz="3600" b="1" i="1" dirty="0" err="1" smtClean="0">
                <a:solidFill>
                  <a:schemeClr val="bg1"/>
                </a:solidFill>
              </a:rPr>
              <a:t>якія</a:t>
            </a:r>
            <a:r>
              <a:rPr lang="ru-RU" sz="3600" b="1" i="1" dirty="0" smtClean="0">
                <a:solidFill>
                  <a:schemeClr val="bg1"/>
                </a:solidFill>
              </a:rPr>
              <a:t> </a:t>
            </a:r>
            <a:r>
              <a:rPr lang="ru-RU" sz="3600" b="1" i="1" dirty="0" err="1" smtClean="0">
                <a:solidFill>
                  <a:schemeClr val="bg1"/>
                </a:solidFill>
              </a:rPr>
              <a:t>спрыяюць</a:t>
            </a:r>
            <a:r>
              <a:rPr lang="ru-RU" sz="3600" b="1" i="1" dirty="0" smtClean="0">
                <a:solidFill>
                  <a:schemeClr val="bg1"/>
                </a:solidFill>
              </a:rPr>
              <a:t> </a:t>
            </a:r>
            <a:r>
              <a:rPr lang="ru-RU" sz="3600" b="1" i="1" dirty="0" err="1" smtClean="0">
                <a:solidFill>
                  <a:schemeClr val="bg1"/>
                </a:solidFill>
              </a:rPr>
              <a:t>фарміраванню</a:t>
            </a:r>
            <a:r>
              <a:rPr lang="ru-RU" sz="3600" b="1" i="1" dirty="0" smtClean="0">
                <a:solidFill>
                  <a:schemeClr val="bg1"/>
                </a:solidFill>
              </a:rPr>
              <a:t> </a:t>
            </a:r>
            <a:r>
              <a:rPr lang="ru-RU" sz="3600" b="1" i="1" dirty="0" err="1" smtClean="0">
                <a:solidFill>
                  <a:schemeClr val="bg1"/>
                </a:solidFill>
              </a:rPr>
              <a:t>асэнсаванасці</a:t>
            </a:r>
            <a:r>
              <a:rPr lang="ru-RU" sz="3600" b="1" i="1" dirty="0" smtClean="0">
                <a:solidFill>
                  <a:schemeClr val="bg1"/>
                </a:solidFill>
              </a:rPr>
              <a:t> </a:t>
            </a:r>
            <a:r>
              <a:rPr lang="ru-RU" sz="3600" b="1" i="1" dirty="0" err="1" smtClean="0">
                <a:solidFill>
                  <a:schemeClr val="bg1"/>
                </a:solidFill>
              </a:rPr>
              <a:t>чытання</a:t>
            </a:r>
            <a:r>
              <a:rPr lang="ru-RU" sz="3600" b="1" i="1" dirty="0" smtClean="0">
                <a:solidFill>
                  <a:schemeClr val="bg1"/>
                </a:solidFill>
              </a:rPr>
              <a:t>, </a:t>
            </a:r>
            <a:r>
              <a:rPr lang="ru-RU" sz="3600" b="1" i="1" dirty="0" err="1" smtClean="0">
                <a:solidFill>
                  <a:schemeClr val="bg1"/>
                </a:solidFill>
              </a:rPr>
              <a:t>можна</a:t>
            </a:r>
            <a:r>
              <a:rPr lang="ru-RU" sz="3600" b="1" i="1" dirty="0" smtClean="0">
                <a:solidFill>
                  <a:schemeClr val="bg1"/>
                </a:solidFill>
              </a:rPr>
              <a:t> </a:t>
            </a:r>
            <a:r>
              <a:rPr lang="ru-RU" sz="3600" b="1" i="1" dirty="0" err="1" smtClean="0">
                <a:solidFill>
                  <a:schemeClr val="bg1"/>
                </a:solidFill>
              </a:rPr>
              <a:t>вылучыць</a:t>
            </a:r>
            <a:r>
              <a:rPr lang="ru-RU" sz="3600" b="1" i="1" dirty="0" smtClean="0">
                <a:solidFill>
                  <a:schemeClr val="bg1"/>
                </a:solidFill>
              </a:rPr>
              <a:t> </a:t>
            </a:r>
            <a:r>
              <a:rPr lang="ru-RU" sz="3600" b="1" i="1" dirty="0" err="1" smtClean="0">
                <a:solidFill>
                  <a:schemeClr val="bg1"/>
                </a:solidFill>
              </a:rPr>
              <a:t>наступныя</a:t>
            </a:r>
            <a:r>
              <a:rPr lang="ru-RU" sz="3600" b="1" i="1" dirty="0" smtClean="0">
                <a:solidFill>
                  <a:schemeClr val="bg1"/>
                </a:solidFill>
              </a:rPr>
              <a:t>: </a:t>
            </a:r>
          </a:p>
          <a:p>
            <a:pPr algn="just"/>
            <a:r>
              <a:rPr lang="ru-RU" sz="3200" dirty="0" smtClean="0">
                <a:solidFill>
                  <a:schemeClr val="tx2">
                    <a:lumMod val="90000"/>
                  </a:schemeClr>
                </a:solidFill>
              </a:rPr>
              <a:t>— </a:t>
            </a:r>
            <a:r>
              <a:rPr lang="ru-RU" sz="3200" b="1" i="1" dirty="0" err="1" smtClean="0">
                <a:solidFill>
                  <a:schemeClr val="tx2">
                    <a:lumMod val="90000"/>
                  </a:schemeClr>
                </a:solidFill>
              </a:rPr>
              <a:t>мэтавая</a:t>
            </a:r>
            <a:r>
              <a:rPr lang="ru-RU" sz="32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90000"/>
                  </a:schemeClr>
                </a:solidFill>
              </a:rPr>
              <a:t>ўстаноўка</a:t>
            </a:r>
            <a:r>
              <a:rPr lang="ru-RU" sz="32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90000"/>
                  </a:schemeClr>
                </a:solidFill>
              </a:rPr>
              <a:t>настаўніка</a:t>
            </a:r>
            <a:r>
              <a:rPr lang="ru-RU" sz="32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90000"/>
                  </a:schemeClr>
                </a:solidFill>
              </a:rPr>
              <a:t>перад</a:t>
            </a:r>
            <a:r>
              <a:rPr lang="ru-RU" sz="32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90000"/>
                  </a:schemeClr>
                </a:solidFill>
              </a:rPr>
              <a:t>чытаннем</a:t>
            </a:r>
            <a:r>
              <a:rPr lang="ru-RU" sz="32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90000"/>
                  </a:schemeClr>
                </a:solidFill>
              </a:rPr>
              <a:t>тэксту</a:t>
            </a:r>
            <a:r>
              <a:rPr lang="ru-RU" sz="3200" b="1" i="1" dirty="0" smtClean="0">
                <a:solidFill>
                  <a:schemeClr val="tx2">
                    <a:lumMod val="90000"/>
                  </a:schemeClr>
                </a:solidFill>
              </a:rPr>
              <a:t>; </a:t>
            </a:r>
          </a:p>
          <a:p>
            <a:pPr algn="just"/>
            <a:r>
              <a:rPr lang="ru-RU" sz="3200" b="1" i="1" dirty="0" smtClean="0">
                <a:solidFill>
                  <a:schemeClr val="tx2">
                    <a:lumMod val="90000"/>
                  </a:schemeClr>
                </a:solidFill>
              </a:rPr>
              <a:t>— </a:t>
            </a:r>
            <a:r>
              <a:rPr lang="ru-RU" sz="3200" b="1" i="1" dirty="0" err="1" smtClean="0">
                <a:solidFill>
                  <a:schemeClr val="tx2">
                    <a:lumMod val="90000"/>
                  </a:schemeClr>
                </a:solidFill>
              </a:rPr>
              <a:t>чытанне</a:t>
            </a:r>
            <a:r>
              <a:rPr lang="ru-RU" sz="3200" b="1" i="1" dirty="0" smtClean="0">
                <a:solidFill>
                  <a:schemeClr val="tx2">
                    <a:lumMod val="90000"/>
                  </a:schemeClr>
                </a:solidFill>
              </a:rPr>
              <a:t> па </a:t>
            </a:r>
            <a:r>
              <a:rPr lang="ru-RU" sz="3200" b="1" i="1" dirty="0" err="1" smtClean="0">
                <a:solidFill>
                  <a:schemeClr val="tx2">
                    <a:lumMod val="90000"/>
                  </a:schemeClr>
                </a:solidFill>
              </a:rPr>
              <a:t>ланцужку</a:t>
            </a:r>
            <a:r>
              <a:rPr lang="ru-RU" sz="3200" b="1" i="1" dirty="0" smtClean="0">
                <a:solidFill>
                  <a:schemeClr val="tx2">
                    <a:lumMod val="90000"/>
                  </a:schemeClr>
                </a:solidFill>
              </a:rPr>
              <a:t>; </a:t>
            </a:r>
          </a:p>
          <a:p>
            <a:pPr algn="just"/>
            <a:r>
              <a:rPr lang="ru-RU" sz="3200" b="1" i="1" dirty="0" smtClean="0">
                <a:solidFill>
                  <a:schemeClr val="tx2">
                    <a:lumMod val="90000"/>
                  </a:schemeClr>
                </a:solidFill>
              </a:rPr>
              <a:t>— </a:t>
            </a:r>
            <a:r>
              <a:rPr lang="ru-RU" sz="3200" b="1" i="1" dirty="0" err="1" smtClean="0">
                <a:solidFill>
                  <a:schemeClr val="tx2">
                    <a:lumMod val="90000"/>
                  </a:schemeClr>
                </a:solidFill>
              </a:rPr>
              <a:t>гутарка</a:t>
            </a:r>
            <a:r>
              <a:rPr lang="ru-RU" sz="3200" b="1" i="1" dirty="0" smtClean="0">
                <a:solidFill>
                  <a:schemeClr val="tx2">
                    <a:lumMod val="90000"/>
                  </a:schemeClr>
                </a:solidFill>
              </a:rPr>
              <a:t> па </a:t>
            </a:r>
            <a:r>
              <a:rPr lang="ru-RU" sz="3200" b="1" i="1" dirty="0" err="1" smtClean="0">
                <a:solidFill>
                  <a:schemeClr val="tx2">
                    <a:lumMod val="90000"/>
                  </a:schemeClr>
                </a:solidFill>
              </a:rPr>
              <a:t>змесце</a:t>
            </a:r>
            <a:r>
              <a:rPr lang="ru-RU" sz="32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90000"/>
                  </a:schemeClr>
                </a:solidFill>
              </a:rPr>
              <a:t>тэксту</a:t>
            </a:r>
            <a:r>
              <a:rPr lang="ru-RU" sz="3200" b="1" i="1" dirty="0" smtClean="0">
                <a:solidFill>
                  <a:schemeClr val="tx2">
                    <a:lumMod val="90000"/>
                  </a:schemeClr>
                </a:solidFill>
              </a:rPr>
              <a:t>;  </a:t>
            </a:r>
          </a:p>
          <a:p>
            <a:pPr algn="just"/>
            <a:r>
              <a:rPr lang="ru-RU" sz="3200" b="1" i="1" dirty="0" smtClean="0">
                <a:solidFill>
                  <a:schemeClr val="tx2">
                    <a:lumMod val="90000"/>
                  </a:schemeClr>
                </a:solidFill>
              </a:rPr>
              <a:t>— </a:t>
            </a:r>
            <a:r>
              <a:rPr lang="ru-RU" sz="3200" b="1" i="1" dirty="0" err="1" smtClean="0">
                <a:solidFill>
                  <a:schemeClr val="tx2">
                    <a:lumMod val="90000"/>
                  </a:schemeClr>
                </a:solidFill>
              </a:rPr>
              <a:t>чытанне-перачытванне</a:t>
            </a:r>
            <a:r>
              <a:rPr lang="ru-RU" sz="32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90000"/>
                  </a:schemeClr>
                </a:solidFill>
              </a:rPr>
              <a:t>асобных</a:t>
            </a:r>
            <a:r>
              <a:rPr lang="ru-RU" sz="32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90000"/>
                  </a:schemeClr>
                </a:solidFill>
              </a:rPr>
              <a:t>эпізодаў</a:t>
            </a:r>
            <a:r>
              <a:rPr lang="ru-RU" sz="3200" b="1" i="1" dirty="0" smtClean="0">
                <a:solidFill>
                  <a:schemeClr val="tx2">
                    <a:lumMod val="90000"/>
                  </a:schemeClr>
                </a:solidFill>
              </a:rPr>
              <a:t>; </a:t>
            </a:r>
          </a:p>
          <a:p>
            <a:pPr algn="just"/>
            <a:r>
              <a:rPr lang="ru-RU" sz="3200" b="1" i="1" dirty="0" smtClean="0">
                <a:solidFill>
                  <a:schemeClr val="tx2">
                    <a:lumMod val="90000"/>
                  </a:schemeClr>
                </a:solidFill>
              </a:rPr>
              <a:t>— </a:t>
            </a:r>
            <a:r>
              <a:rPr lang="ru-RU" sz="3200" b="1" i="1" dirty="0" err="1" smtClean="0">
                <a:solidFill>
                  <a:schemeClr val="tx2">
                    <a:lumMod val="90000"/>
                  </a:schemeClr>
                </a:solidFill>
              </a:rPr>
              <a:t>вуснае</a:t>
            </a:r>
            <a:r>
              <a:rPr lang="ru-RU" sz="32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90000"/>
                  </a:schemeClr>
                </a:solidFill>
              </a:rPr>
              <a:t>ілюстраванне</a:t>
            </a:r>
            <a:r>
              <a:rPr lang="ru-RU" sz="32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90000"/>
                  </a:schemeClr>
                </a:solidFill>
              </a:rPr>
              <a:t>прачытанага</a:t>
            </a:r>
            <a:r>
              <a:rPr lang="ru-RU" sz="3200" b="1" i="1" dirty="0" smtClean="0">
                <a:solidFill>
                  <a:schemeClr val="tx2">
                    <a:lumMod val="90000"/>
                  </a:schemeClr>
                </a:solidFill>
              </a:rPr>
              <a:t>.</a:t>
            </a:r>
            <a:endParaRPr lang="ru-RU" sz="3200" b="1" i="1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519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6359" y="116632"/>
            <a:ext cx="901764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be-BY" sz="54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Шляхі аналізу мастацкага твора</a:t>
            </a:r>
            <a:endParaRPr lang="ru-RU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1600" y="1606188"/>
            <a:ext cx="1302047" cy="9357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e-BY" dirty="0" smtClean="0"/>
              <a:t>«Следам за аўтарам»</a:t>
            </a:r>
            <a:endParaRPr lang="ru-RU" dirty="0"/>
          </a:p>
        </p:txBody>
      </p:sp>
      <p:sp>
        <p:nvSpPr>
          <p:cNvPr id="11" name="Стрелка влево 10"/>
          <p:cNvSpPr/>
          <p:nvPr/>
        </p:nvSpPr>
        <p:spPr>
          <a:xfrm flipV="1">
            <a:off x="1403648" y="1798212"/>
            <a:ext cx="1178473" cy="235265"/>
          </a:xfrm>
          <a:prstGeom prst="leftArrow">
            <a:avLst>
              <a:gd name="adj1" fmla="val 50000"/>
              <a:gd name="adj2" fmla="val 730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3779913" y="1716328"/>
            <a:ext cx="144015" cy="11655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131840" y="3060896"/>
            <a:ext cx="1634480" cy="4987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e-BY" dirty="0" smtClean="0"/>
              <a:t>Павобразны </a:t>
            </a:r>
            <a:endParaRPr lang="ru-RU" dirty="0"/>
          </a:p>
        </p:txBody>
      </p:sp>
      <p:sp>
        <p:nvSpPr>
          <p:cNvPr id="15" name="Стрелка вниз 14"/>
          <p:cNvSpPr/>
          <p:nvPr/>
        </p:nvSpPr>
        <p:spPr>
          <a:xfrm>
            <a:off x="5364088" y="1716328"/>
            <a:ext cx="121158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364088" y="2881849"/>
            <a:ext cx="1800200" cy="4284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e-BY" dirty="0" smtClean="0"/>
              <a:t>Кампазіцыйны </a:t>
            </a:r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>
            <a:off x="5635059" y="1688856"/>
            <a:ext cx="1266440" cy="108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020272" y="1646070"/>
            <a:ext cx="1872208" cy="774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e-BY" dirty="0" smtClean="0"/>
              <a:t>Праблемна - тэматычны</a:t>
            </a:r>
            <a:endParaRPr lang="ru-RU" dirty="0"/>
          </a:p>
        </p:txBody>
      </p:sp>
      <p:sp>
        <p:nvSpPr>
          <p:cNvPr id="20" name="Стрелка вниз 19"/>
          <p:cNvSpPr/>
          <p:nvPr/>
        </p:nvSpPr>
        <p:spPr>
          <a:xfrm flipH="1">
            <a:off x="5004048" y="1606187"/>
            <a:ext cx="125746" cy="21968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960589" y="3933056"/>
            <a:ext cx="2264281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e-BY" dirty="0" smtClean="0"/>
              <a:t>Аглядавы </a:t>
            </a:r>
            <a:endParaRPr lang="ru-RU" dirty="0"/>
          </a:p>
        </p:txBody>
      </p:sp>
      <p:sp>
        <p:nvSpPr>
          <p:cNvPr id="24" name="Стрелка вниз 23"/>
          <p:cNvSpPr/>
          <p:nvPr/>
        </p:nvSpPr>
        <p:spPr>
          <a:xfrm>
            <a:off x="3401870" y="1606187"/>
            <a:ext cx="126014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123728" y="2628992"/>
            <a:ext cx="1404156" cy="4319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e-BY" dirty="0" smtClean="0"/>
              <a:t>Скрыты </a:t>
            </a:r>
            <a:endParaRPr lang="ru-RU" dirty="0"/>
          </a:p>
        </p:txBody>
      </p:sp>
      <p:sp>
        <p:nvSpPr>
          <p:cNvPr id="28" name="Стрелка вниз 27"/>
          <p:cNvSpPr/>
          <p:nvPr/>
        </p:nvSpPr>
        <p:spPr>
          <a:xfrm>
            <a:off x="4766319" y="1870958"/>
            <a:ext cx="194270" cy="37182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Двойная стрелка влево/вправо 28"/>
          <p:cNvSpPr/>
          <p:nvPr/>
        </p:nvSpPr>
        <p:spPr>
          <a:xfrm>
            <a:off x="4021088" y="5481228"/>
            <a:ext cx="2155653" cy="10801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1403649" y="5481228"/>
            <a:ext cx="2520279" cy="3960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e-BY" dirty="0" smtClean="0"/>
              <a:t>Свабодны 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6444209" y="5229200"/>
            <a:ext cx="2520280" cy="450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e-BY" dirty="0" smtClean="0"/>
              <a:t>Камбінаваны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4024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18" grpId="0" animBg="1"/>
      <p:bldP spid="22" grpId="0" animBg="1"/>
      <p:bldP spid="25" grpId="0" animBg="1"/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-747464"/>
            <a:ext cx="853269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Шлях “следам за </a:t>
            </a:r>
            <a:r>
              <a:rPr lang="ru-RU" sz="4400" b="1" cap="none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аўтарам</a:t>
            </a:r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”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332656"/>
            <a:ext cx="842762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err="1">
                <a:solidFill>
                  <a:schemeClr val="bg1"/>
                </a:solidFill>
              </a:rPr>
              <a:t>Аналізуючы</a:t>
            </a:r>
            <a:r>
              <a:rPr lang="ru-RU" sz="3200" b="1" i="1" dirty="0">
                <a:solidFill>
                  <a:schemeClr val="bg1"/>
                </a:solidFill>
              </a:rPr>
              <a:t> </a:t>
            </a:r>
            <a:r>
              <a:rPr lang="ru-RU" sz="3200" b="1" i="1" dirty="0" err="1">
                <a:solidFill>
                  <a:schemeClr val="bg1"/>
                </a:solidFill>
              </a:rPr>
              <a:t>раздзел</a:t>
            </a:r>
            <a:r>
              <a:rPr lang="ru-RU" sz="3200" b="1" i="1" dirty="0">
                <a:solidFill>
                  <a:schemeClr val="bg1"/>
                </a:solidFill>
              </a:rPr>
              <a:t>, </a:t>
            </a:r>
            <a:r>
              <a:rPr lang="ru-RU" sz="3200" b="1" i="1" dirty="0" err="1">
                <a:solidFill>
                  <a:schemeClr val="bg1"/>
                </a:solidFill>
              </a:rPr>
              <a:t>скіроўвайце</a:t>
            </a:r>
            <a:r>
              <a:rPr lang="ru-RU" sz="3200" b="1" i="1" dirty="0">
                <a:solidFill>
                  <a:schemeClr val="bg1"/>
                </a:solidFill>
              </a:rPr>
              <a:t> </a:t>
            </a:r>
            <a:r>
              <a:rPr lang="ru-RU" sz="3200" b="1" i="1" dirty="0" err="1">
                <a:solidFill>
                  <a:schemeClr val="bg1"/>
                </a:solidFill>
              </a:rPr>
              <a:t>ўвагу</a:t>
            </a:r>
            <a:r>
              <a:rPr lang="ru-RU" sz="3200" b="1" i="1" dirty="0">
                <a:solidFill>
                  <a:schemeClr val="bg1"/>
                </a:solidFill>
              </a:rPr>
              <a:t> на тое, як у </a:t>
            </a:r>
            <a:r>
              <a:rPr lang="ru-RU" sz="3200" b="1" i="1" dirty="0" err="1">
                <a:solidFill>
                  <a:schemeClr val="bg1"/>
                </a:solidFill>
              </a:rPr>
              <a:t>гэтай</a:t>
            </a:r>
            <a:r>
              <a:rPr lang="ru-RU" sz="3200" b="1" i="1" dirty="0">
                <a:solidFill>
                  <a:schemeClr val="bg1"/>
                </a:solidFill>
              </a:rPr>
              <a:t> </a:t>
            </a:r>
            <a:r>
              <a:rPr lang="ru-RU" sz="3200" b="1" i="1" dirty="0" err="1">
                <a:solidFill>
                  <a:schemeClr val="bg1"/>
                </a:solidFill>
              </a:rPr>
              <a:t>частцы</a:t>
            </a:r>
            <a:r>
              <a:rPr lang="ru-RU" sz="3200" b="1" i="1" dirty="0">
                <a:solidFill>
                  <a:schemeClr val="bg1"/>
                </a:solidFill>
              </a:rPr>
              <a:t> </a:t>
            </a:r>
            <a:r>
              <a:rPr lang="ru-RU" sz="3200" b="1" i="1" dirty="0" err="1">
                <a:solidFill>
                  <a:schemeClr val="bg1"/>
                </a:solidFill>
              </a:rPr>
              <a:t>развіваюцца</a:t>
            </a:r>
            <a:r>
              <a:rPr lang="ru-RU" sz="3200" b="1" i="1" dirty="0">
                <a:solidFill>
                  <a:schemeClr val="bg1"/>
                </a:solidFill>
              </a:rPr>
              <a:t>:</a:t>
            </a:r>
          </a:p>
          <a:p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-	</a:t>
            </a:r>
            <a:r>
              <a:rPr lang="ru-RU" sz="3200" b="1" i="1" dirty="0" err="1">
                <a:solidFill>
                  <a:schemeClr val="tx2">
                    <a:lumMod val="90000"/>
                  </a:schemeClr>
                </a:solidFill>
              </a:rPr>
              <a:t>тэматыка</a:t>
            </a:r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;</a:t>
            </a:r>
          </a:p>
          <a:p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-	</a:t>
            </a:r>
            <a:r>
              <a:rPr lang="ru-RU" sz="3200" b="1" i="1" dirty="0" err="1">
                <a:solidFill>
                  <a:schemeClr val="tx2">
                    <a:lumMod val="90000"/>
                  </a:schemeClr>
                </a:solidFill>
              </a:rPr>
              <a:t>праблематыка</a:t>
            </a:r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;</a:t>
            </a:r>
          </a:p>
          <a:p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-	</a:t>
            </a:r>
            <a:r>
              <a:rPr lang="ru-RU" sz="3200" b="1" i="1" dirty="0" err="1">
                <a:solidFill>
                  <a:schemeClr val="tx2">
                    <a:lumMod val="90000"/>
                  </a:schemeClr>
                </a:solidFill>
              </a:rPr>
              <a:t>вобразы-персанажы</a:t>
            </a:r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;</a:t>
            </a:r>
          </a:p>
          <a:p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-	</a:t>
            </a:r>
            <a:r>
              <a:rPr lang="ru-RU" sz="3200" b="1" i="1" dirty="0" err="1">
                <a:solidFill>
                  <a:schemeClr val="tx2">
                    <a:lumMod val="90000"/>
                  </a:schemeClr>
                </a:solidFill>
              </a:rPr>
              <a:t>асноўныя</a:t>
            </a:r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tx2">
                    <a:lumMod val="90000"/>
                  </a:schemeClr>
                </a:solidFill>
              </a:rPr>
              <a:t>мастацкія</a:t>
            </a:r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tx2">
                    <a:lumMod val="90000"/>
                  </a:schemeClr>
                </a:solidFill>
              </a:rPr>
              <a:t>вобразы</a:t>
            </a:r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 ў </a:t>
            </a:r>
            <a:r>
              <a:rPr lang="ru-RU" sz="3200" b="1" i="1" dirty="0" err="1">
                <a:solidFill>
                  <a:schemeClr val="tx2">
                    <a:lumMod val="90000"/>
                  </a:schemeClr>
                </a:solidFill>
              </a:rPr>
              <a:t>іх</a:t>
            </a:r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tx2">
                    <a:lumMod val="90000"/>
                  </a:schemeClr>
                </a:solidFill>
              </a:rPr>
              <a:t>сістэме</a:t>
            </a:r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 і </a:t>
            </a:r>
            <a:r>
              <a:rPr lang="ru-RU" sz="3200" b="1" i="1" dirty="0" err="1">
                <a:solidFill>
                  <a:schemeClr val="tx2">
                    <a:lumMod val="90000"/>
                  </a:schemeClr>
                </a:solidFill>
              </a:rPr>
              <a:t>ўнутраных</a:t>
            </a:r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tx2">
                    <a:lumMod val="90000"/>
                  </a:schemeClr>
                </a:solidFill>
              </a:rPr>
              <a:t>сувязях</a:t>
            </a:r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;</a:t>
            </a:r>
          </a:p>
          <a:p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-	</a:t>
            </a:r>
            <a:r>
              <a:rPr lang="ru-RU" sz="3200" b="1" i="1" dirty="0" err="1">
                <a:solidFill>
                  <a:schemeClr val="tx2">
                    <a:lumMod val="90000"/>
                  </a:schemeClr>
                </a:solidFill>
              </a:rPr>
              <a:t>сюжэт</a:t>
            </a:r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 і </a:t>
            </a:r>
            <a:r>
              <a:rPr lang="ru-RU" sz="3200" b="1" i="1" dirty="0" err="1">
                <a:solidFill>
                  <a:schemeClr val="tx2">
                    <a:lumMod val="90000"/>
                  </a:schemeClr>
                </a:solidFill>
              </a:rPr>
              <a:t>кампазіцыя</a:t>
            </a:r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;</a:t>
            </a:r>
          </a:p>
          <a:p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-	</a:t>
            </a:r>
            <a:r>
              <a:rPr lang="ru-RU" sz="3200" b="1" i="1" dirty="0" err="1">
                <a:solidFill>
                  <a:schemeClr val="tx2">
                    <a:lumMod val="90000"/>
                  </a:schemeClr>
                </a:solidFill>
              </a:rPr>
              <a:t>моўны</a:t>
            </a:r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 лад </a:t>
            </a:r>
            <a:r>
              <a:rPr lang="ru-RU" sz="3200" b="1" i="1" dirty="0" err="1">
                <a:solidFill>
                  <a:schemeClr val="tx2">
                    <a:lumMod val="90000"/>
                  </a:schemeClr>
                </a:solidFill>
              </a:rPr>
              <a:t>твора</a:t>
            </a:r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 (</a:t>
            </a:r>
            <a:r>
              <a:rPr lang="ru-RU" sz="3200" b="1" i="1" dirty="0" err="1">
                <a:solidFill>
                  <a:schemeClr val="tx2">
                    <a:lumMod val="90000"/>
                  </a:schemeClr>
                </a:solidFill>
              </a:rPr>
              <a:t>аўтарскае</a:t>
            </a:r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3200" b="1" i="1" dirty="0" err="1">
                <a:solidFill>
                  <a:schemeClr val="tx2">
                    <a:lumMod val="90000"/>
                  </a:schemeClr>
                </a:solidFill>
              </a:rPr>
              <a:t>апісанне</a:t>
            </a:r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, </a:t>
            </a:r>
            <a:r>
              <a:rPr lang="ru-RU" sz="3200" b="1" i="1" dirty="0" err="1">
                <a:solidFill>
                  <a:schemeClr val="tx2">
                    <a:lumMod val="90000"/>
                  </a:schemeClr>
                </a:solidFill>
              </a:rPr>
              <a:t>апавяданне</a:t>
            </a:r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, </a:t>
            </a:r>
            <a:r>
              <a:rPr lang="ru-RU" sz="3200" b="1" i="1" dirty="0" err="1">
                <a:solidFill>
                  <a:schemeClr val="tx2">
                    <a:lumMod val="90000"/>
                  </a:schemeClr>
                </a:solidFill>
              </a:rPr>
              <a:t>адступленне</a:t>
            </a:r>
            <a:r>
              <a:rPr lang="ru-RU" sz="3200" b="1" i="1" dirty="0">
                <a:solidFill>
                  <a:schemeClr val="tx2">
                    <a:lumMod val="90000"/>
                  </a:schemeClr>
                </a:solidFill>
              </a:rPr>
              <a:t>, </a:t>
            </a:r>
            <a:r>
              <a:rPr lang="ru-RU" sz="3200" b="1" i="1" dirty="0" err="1">
                <a:solidFill>
                  <a:schemeClr val="tx2">
                    <a:lumMod val="90000"/>
                  </a:schemeClr>
                </a:solidFill>
              </a:rPr>
              <a:t>разважанне</a:t>
            </a:r>
            <a:r>
              <a:rPr lang="ru-RU" sz="3200" b="1" i="1" dirty="0" smtClean="0">
                <a:solidFill>
                  <a:schemeClr val="tx2">
                    <a:lumMod val="90000"/>
                  </a:schemeClr>
                </a:solidFill>
              </a:rPr>
              <a:t>).</a:t>
            </a:r>
            <a:endParaRPr lang="ru-RU" sz="3200" b="1" i="1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732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08520" y="-243408"/>
            <a:ext cx="92525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/>
              <a:t> </a:t>
            </a:r>
            <a:r>
              <a:rPr lang="ru-RU" sz="60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“Следам </a:t>
            </a:r>
            <a:r>
              <a:rPr lang="ru-RU" sz="60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за </a:t>
            </a:r>
            <a:r>
              <a:rPr lang="ru-RU" sz="6000" b="1" i="1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аўтарам</a:t>
            </a:r>
            <a:r>
              <a:rPr lang="ru-RU" sz="6000" b="1" i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”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772255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Змітрок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Бядуля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«На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Каляды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к сыну»</a:t>
            </a:r>
          </a:p>
          <a:p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1 урок – «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Трагедыя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Тэклі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»</a:t>
            </a:r>
          </a:p>
          <a:p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расказаць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пра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лёс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Тэклі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да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смерці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Цыпрука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Звярнуць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увагу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на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апісанне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прыроды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і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мастацкія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дэталі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ў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апавяданні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растлумачыць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іх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значэнне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-як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адносіліся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бацькі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да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таго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што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іх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сын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становіцца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панам?</a:t>
            </a:r>
          </a:p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р</a:t>
            </a:r>
            <a:r>
              <a:rPr lang="ru-RU" sz="2400" b="1" i="1" dirty="0" err="1" smtClean="0">
                <a:solidFill>
                  <a:schemeClr val="tx2">
                    <a:lumMod val="50000"/>
                  </a:schemeClr>
                </a:solidFill>
              </a:rPr>
              <a:t>асказаць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пра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жыццё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Тэклі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пасля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смерці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мужа.</a:t>
            </a:r>
          </a:p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-як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ставіліся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аднавяскоўцы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да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Тэклі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?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Якія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давалі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ёй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парады?</a:t>
            </a:r>
          </a:p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sz="2400" b="1" i="1" dirty="0" err="1" smtClean="0">
                <a:solidFill>
                  <a:schemeClr val="tx2">
                    <a:lumMod val="50000"/>
                  </a:schemeClr>
                </a:solidFill>
              </a:rPr>
              <a:t>расказаць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, з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якім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настроем </a:t>
            </a:r>
            <a:r>
              <a:rPr lang="ru-RU" sz="2400" b="1" i="1" dirty="0" err="1" smtClean="0">
                <a:solidFill>
                  <a:schemeClr val="tx2">
                    <a:lumMod val="50000"/>
                  </a:schemeClr>
                </a:solidFill>
              </a:rPr>
              <a:t>збіраецца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Тэкля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да сына ў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горад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Апісаць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яе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дарогу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. Як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адчувае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сябе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Тэкля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ў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горадзе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?</a:t>
            </a:r>
          </a:p>
          <a:p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з</a:t>
            </a:r>
            <a:r>
              <a:rPr lang="ru-RU" sz="2400" b="1" i="1" dirty="0" err="1" smtClean="0">
                <a:solidFill>
                  <a:schemeClr val="tx2">
                    <a:lumMod val="50000"/>
                  </a:schemeClr>
                </a:solidFill>
              </a:rPr>
              <a:t>ачытаць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эпізод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сустрэчы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з сынам.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Чаму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не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спраўдзілася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надзея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err="1">
                <a:solidFill>
                  <a:schemeClr val="tx2">
                    <a:lumMod val="50000"/>
                  </a:schemeClr>
                </a:solidFill>
              </a:rPr>
              <a:t>маці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на сына?</a:t>
            </a:r>
          </a:p>
        </p:txBody>
      </p:sp>
    </p:spTree>
    <p:extLst>
      <p:ext uri="{BB962C8B-B14F-4D97-AF65-F5344CB8AC3E}">
        <p14:creationId xmlns:p14="http://schemas.microsoft.com/office/powerpoint/2010/main" xmlns="" val="307233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0"/>
            <a:ext cx="88924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Іван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Мележ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«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Людзі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на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балоце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»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600" dirty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Аналіз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першай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часткі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рамана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Каханне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 Ганны і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Васіля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Аналіз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І – ІІІ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раздзелаў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другой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часткі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рамана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Палеская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вёска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20-х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гадоў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Вобразы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Міканора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і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Апейкі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Аналіз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І</a:t>
            </a:r>
            <a:r>
              <a:rPr lang="en-US" sz="3600" b="1" i="1" dirty="0">
                <a:solidFill>
                  <a:schemeClr val="tx2">
                    <a:lumMod val="50000"/>
                  </a:schemeClr>
                </a:solidFill>
              </a:rPr>
              <a:t>V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– </a:t>
            </a:r>
            <a:r>
              <a:rPr lang="en-US" sz="3600" b="1" i="1" dirty="0">
                <a:solidFill>
                  <a:schemeClr val="tx2">
                    <a:lumMod val="50000"/>
                  </a:schemeClr>
                </a:solidFill>
              </a:rPr>
              <a:t>V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раздзелаў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другой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часткі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твора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Яўхім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і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Халімон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Глушакі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3600" b="1" i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-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Аналіз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трэцяй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часткі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твора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Сватанне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і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вяселле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tx2">
                    <a:lumMod val="50000"/>
                  </a:schemeClr>
                </a:solidFill>
              </a:rPr>
              <a:t>Яўхіма</a:t>
            </a:r>
            <a:r>
              <a:rPr lang="ru-RU" sz="3600" b="1" i="1" dirty="0">
                <a:solidFill>
                  <a:schemeClr val="tx2">
                    <a:lumMod val="50000"/>
                  </a:schemeClr>
                </a:solidFill>
              </a:rPr>
              <a:t> і Ганны.</a:t>
            </a:r>
          </a:p>
        </p:txBody>
      </p:sp>
    </p:spTree>
    <p:extLst>
      <p:ext uri="{BB962C8B-B14F-4D97-AF65-F5344CB8AC3E}">
        <p14:creationId xmlns:p14="http://schemas.microsoft.com/office/powerpoint/2010/main" xmlns="" val="103461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32656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i="1" dirty="0" err="1">
                <a:solidFill>
                  <a:schemeClr val="bg1"/>
                </a:solidFill>
              </a:rPr>
              <a:t>Павобразны</a:t>
            </a:r>
            <a:r>
              <a:rPr lang="ru-RU" sz="4000" b="1" i="1" dirty="0">
                <a:solidFill>
                  <a:schemeClr val="bg1"/>
                </a:solidFill>
              </a:rPr>
              <a:t> шлях </a:t>
            </a:r>
            <a:r>
              <a:rPr lang="ru-RU" sz="4000" dirty="0">
                <a:solidFill>
                  <a:schemeClr val="tx2">
                    <a:lumMod val="50000"/>
                  </a:schemeClr>
                </a:solidFill>
              </a:rPr>
              <a:t>–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</a:rPr>
              <a:t>самы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</a:rPr>
              <a:t>традыцыйны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 шлях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</a:rPr>
              <a:t>аналізу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</a:rPr>
              <a:t>мастацкага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</a:rPr>
              <a:t>твора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</a:rPr>
              <a:t>Дадзены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</a:rPr>
              <a:t>від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</a:rPr>
              <a:t>аналізу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</a:rPr>
              <a:t>вядзецца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 так,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</a:rPr>
              <a:t>што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 на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</a:rPr>
              <a:t>першым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 плане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</a:rPr>
              <a:t>аказваюцца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</a:rPr>
              <a:t>вобразы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</a:rPr>
              <a:t>герояў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</a:rPr>
              <a:t>маральныя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</a:rPr>
              <a:t>калізіі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</a:rPr>
              <a:t>аднак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</a:rPr>
              <a:t>усё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</a:rPr>
              <a:t>астатняе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</a:rPr>
              <a:t>таксама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 не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</a:rPr>
              <a:t>застаецца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 па-за </a:t>
            </a:r>
            <a:r>
              <a:rPr lang="ru-RU" sz="4000" b="1" i="1" dirty="0" err="1">
                <a:solidFill>
                  <a:schemeClr val="tx2">
                    <a:lumMod val="50000"/>
                  </a:schemeClr>
                </a:solidFill>
              </a:rPr>
              <a:t>ўвагай</a:t>
            </a:r>
            <a:r>
              <a:rPr lang="ru-RU" sz="4000" b="1" i="1" dirty="0">
                <a:solidFill>
                  <a:schemeClr val="tx2">
                    <a:lumMod val="50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40052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32657"/>
            <a:ext cx="918225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err="1">
                <a:solidFill>
                  <a:schemeClr val="bg1"/>
                </a:solidFill>
              </a:rPr>
              <a:t>Павобразны</a:t>
            </a:r>
            <a:r>
              <a:rPr lang="ru-RU" sz="4000" b="1" i="1" dirty="0">
                <a:solidFill>
                  <a:schemeClr val="bg1"/>
                </a:solidFill>
              </a:rPr>
              <a:t> шлях </a:t>
            </a:r>
            <a:endParaRPr lang="ru-RU" sz="4000" dirty="0" smtClean="0">
              <a:solidFill>
                <a:schemeClr val="bg1"/>
              </a:solidFill>
            </a:endParaRPr>
          </a:p>
          <a:p>
            <a:pPr algn="just"/>
            <a:endParaRPr lang="ru-RU" sz="4000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800" b="1" i="1" dirty="0" err="1" smtClean="0">
                <a:solidFill>
                  <a:schemeClr val="tx2">
                    <a:lumMod val="90000"/>
                  </a:schemeClr>
                </a:solidFill>
              </a:rPr>
              <a:t>Уладз</a:t>
            </a:r>
            <a:r>
              <a:rPr lang="be-BY" sz="2800" b="1" i="1" dirty="0" smtClean="0">
                <a:solidFill>
                  <a:schemeClr val="tx2">
                    <a:lumMod val="90000"/>
                  </a:schemeClr>
                </a:solidFill>
              </a:rPr>
              <a:t>імір Караткевіч </a:t>
            </a:r>
          </a:p>
          <a:p>
            <a:pPr algn="ctr"/>
            <a:r>
              <a:rPr lang="be-BY" sz="2800" b="1" i="1" dirty="0" smtClean="0">
                <a:solidFill>
                  <a:schemeClr val="tx2">
                    <a:lumMod val="90000"/>
                  </a:schemeClr>
                </a:solidFill>
              </a:rPr>
              <a:t>“Каласы пад сярпом тваім”</a:t>
            </a:r>
          </a:p>
          <a:p>
            <a:pPr algn="ctr"/>
            <a:endParaRPr lang="be-BY" sz="2800" b="1" i="1" dirty="0" smtClean="0">
              <a:solidFill>
                <a:schemeClr val="tx2">
                  <a:lumMod val="90000"/>
                </a:schemeClr>
              </a:solidFill>
            </a:endParaRPr>
          </a:p>
          <a:p>
            <a:pPr algn="just"/>
            <a:r>
              <a:rPr lang="be-BY" sz="2800" i="1" dirty="0" smtClean="0">
                <a:solidFill>
                  <a:schemeClr val="tx2">
                    <a:lumMod val="90000"/>
                  </a:schemeClr>
                </a:solidFill>
              </a:rPr>
              <a:t>Алесь Загорскі і сяляне (Кагуты і Корчак)</a:t>
            </a:r>
          </a:p>
          <a:p>
            <a:pPr algn="just"/>
            <a:r>
              <a:rPr lang="be-BY" sz="2800" i="1" dirty="0" smtClean="0">
                <a:solidFill>
                  <a:schemeClr val="tx2">
                    <a:lumMod val="90000"/>
                  </a:schemeClr>
                </a:solidFill>
              </a:rPr>
              <a:t>Алесь Загорскі і сям</a:t>
            </a:r>
            <a:r>
              <a:rPr lang="en-US" sz="2800" i="1" dirty="0" smtClean="0">
                <a:solidFill>
                  <a:schemeClr val="tx2">
                    <a:lumMod val="90000"/>
                  </a:schemeClr>
                </a:solidFill>
              </a:rPr>
              <a:t>’</a:t>
            </a:r>
            <a:r>
              <a:rPr lang="be-BY" sz="2800" i="1" dirty="0" smtClean="0">
                <a:solidFill>
                  <a:schemeClr val="tx2">
                    <a:lumMod val="90000"/>
                  </a:schemeClr>
                </a:solidFill>
              </a:rPr>
              <a:t>я (Стары Вежа, Юры Загорскі, маці)</a:t>
            </a:r>
          </a:p>
          <a:p>
            <a:pPr algn="just"/>
            <a:r>
              <a:rPr lang="be-BY" sz="2800" i="1" dirty="0" smtClean="0">
                <a:solidFill>
                  <a:schemeClr val="tx2">
                    <a:lumMod val="90000"/>
                  </a:schemeClr>
                </a:solidFill>
              </a:rPr>
              <a:t>Алесь Загорскі і дваранства (Чорны Война, Раўбіч, Клейна, Кроер, Хаданскія)</a:t>
            </a:r>
          </a:p>
          <a:p>
            <a:pPr algn="just"/>
            <a:r>
              <a:rPr lang="be-BY" sz="2800" i="1" dirty="0" smtClean="0">
                <a:solidFill>
                  <a:schemeClr val="tx2">
                    <a:lumMod val="90000"/>
                  </a:schemeClr>
                </a:solidFill>
              </a:rPr>
              <a:t>Алесь Загорскі і канкрэтныя гістарычныя асобы (К. Каліноўскі, В. Дунін-марцінкевіч, Т.Шаўчэнка і інш.)</a:t>
            </a:r>
          </a:p>
          <a:p>
            <a:pPr algn="just"/>
            <a:endParaRPr lang="ru-RU" sz="4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52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32656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i="1" dirty="0" err="1" smtClean="0">
                <a:solidFill>
                  <a:schemeClr val="bg1"/>
                </a:solidFill>
              </a:rPr>
              <a:t>Кампазіцыйны</a:t>
            </a:r>
            <a:r>
              <a:rPr lang="ru-RU" sz="4000" b="1" i="1" dirty="0" smtClean="0">
                <a:solidFill>
                  <a:schemeClr val="bg1"/>
                </a:solidFill>
              </a:rPr>
              <a:t> </a:t>
            </a:r>
            <a:r>
              <a:rPr lang="ru-RU" sz="4000" b="1" i="1" dirty="0">
                <a:solidFill>
                  <a:schemeClr val="bg1"/>
                </a:solidFill>
              </a:rPr>
              <a:t>шлях </a:t>
            </a:r>
            <a:r>
              <a:rPr lang="ru-RU" sz="4000" dirty="0">
                <a:solidFill>
                  <a:schemeClr val="tx2">
                    <a:lumMod val="50000"/>
                  </a:schemeClr>
                </a:solidFill>
              </a:rPr>
              <a:t>– </a:t>
            </a:r>
            <a:r>
              <a:rPr lang="be-BY" sz="4800" dirty="0" smtClean="0">
                <a:solidFill>
                  <a:schemeClr val="tx2">
                    <a:lumMod val="50000"/>
                  </a:schemeClr>
                </a:solidFill>
              </a:rPr>
              <a:t>уключае ў сябе падрабязнае выву-чэнне мастацкай арганізацыі матэрыялу ў творы. Такі аналіз варта праводзіць праз складанне плану твора. 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52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32656"/>
            <a:ext cx="842493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err="1" smtClean="0">
                <a:solidFill>
                  <a:schemeClr val="bg1"/>
                </a:solidFill>
              </a:rPr>
              <a:t>Кампазіцыйны</a:t>
            </a:r>
            <a:r>
              <a:rPr lang="ru-RU" sz="4000" b="1" i="1" dirty="0" smtClean="0">
                <a:solidFill>
                  <a:schemeClr val="bg1"/>
                </a:solidFill>
              </a:rPr>
              <a:t> шлях</a:t>
            </a:r>
          </a:p>
          <a:p>
            <a:pPr algn="just"/>
            <a:endParaRPr lang="ru-RU" sz="4000" b="1" i="1" dirty="0" smtClean="0">
              <a:solidFill>
                <a:schemeClr val="bg1"/>
              </a:solidFill>
            </a:endParaRPr>
          </a:p>
          <a:p>
            <a:pPr algn="just"/>
            <a:endParaRPr lang="ru-RU" sz="4000" b="1" i="1" dirty="0" smtClean="0">
              <a:solidFill>
                <a:schemeClr val="bg1"/>
              </a:solidFill>
            </a:endParaRPr>
          </a:p>
          <a:p>
            <a:pPr algn="just"/>
            <a:endParaRPr lang="ru-RU" sz="4000" b="1" i="1" dirty="0" smtClean="0">
              <a:solidFill>
                <a:schemeClr val="bg1"/>
              </a:solidFill>
            </a:endParaRPr>
          </a:p>
          <a:p>
            <a:pPr algn="just"/>
            <a:endParaRPr lang="ru-RU" sz="4000" b="1" i="1" dirty="0" smtClean="0">
              <a:solidFill>
                <a:schemeClr val="bg1"/>
              </a:solidFill>
            </a:endParaRPr>
          </a:p>
          <a:p>
            <a:pPr algn="just"/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00068" y="1357298"/>
          <a:ext cx="7643898" cy="238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1949"/>
                <a:gridCol w="3821949"/>
              </a:tblGrid>
              <a:tr h="370840">
                <a:tc>
                  <a:txBody>
                    <a:bodyPr/>
                    <a:lstStyle/>
                    <a:p>
                      <a:r>
                        <a:rPr lang="be-BY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Пункты плана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Кампаненты кампазіцыі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Падзея, апісанне, пейзаж, успамін,    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be-BY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  маналог, партрэт, дэталь,        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be-BY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     характарыстыка,  масавая сцэна</a:t>
                      </a:r>
                    </a:p>
                    <a:p>
                      <a:endParaRPr lang="be-BY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be-BY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і інш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052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88640"/>
            <a:ext cx="842493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b="1" i="1" dirty="0" err="1">
                <a:solidFill>
                  <a:schemeClr val="tx2">
                    <a:lumMod val="90000"/>
                  </a:schemeClr>
                </a:solidFill>
              </a:rPr>
              <a:t>Праблемна-тэматычны</a:t>
            </a:r>
            <a:r>
              <a:rPr lang="ru-RU" sz="4400" b="1" i="1" dirty="0">
                <a:solidFill>
                  <a:schemeClr val="tx2">
                    <a:lumMod val="90000"/>
                  </a:schemeClr>
                </a:solidFill>
              </a:rPr>
              <a:t> шлях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уяўляе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сабой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сістэму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ўрокаў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звязаных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паміж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сабой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ланцужком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праблемных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сітуацый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, у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ходзе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вырашэння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якіх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вучні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пад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кіраўніцтвам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настаўніка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асэнсоўваюць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ідэйны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змест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вобразы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мастацкую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арыгінальнасць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000" b="1" i="1" dirty="0" err="1">
                <a:solidFill>
                  <a:schemeClr val="bg2">
                    <a:lumMod val="75000"/>
                  </a:schemeClr>
                </a:solidFill>
              </a:rPr>
              <a:t>твора</a:t>
            </a:r>
            <a:r>
              <a:rPr lang="ru-RU" sz="4000" b="1" i="1" dirty="0">
                <a:solidFill>
                  <a:schemeClr val="bg2">
                    <a:lumMod val="75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291951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260648"/>
            <a:ext cx="86409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err="1" smtClean="0">
                <a:solidFill>
                  <a:schemeClr val="tx2">
                    <a:lumMod val="90000"/>
                  </a:schemeClr>
                </a:solidFill>
              </a:rPr>
              <a:t>Вывучэнне</a:t>
            </a:r>
            <a:r>
              <a:rPr lang="ru-RU" sz="40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90000"/>
                  </a:schemeClr>
                </a:solidFill>
              </a:rPr>
              <a:t>літаратуры</a:t>
            </a:r>
            <a:r>
              <a:rPr lang="ru-RU" sz="4000" b="1" i="1" dirty="0" smtClean="0">
                <a:solidFill>
                  <a:schemeClr val="tx2">
                    <a:lumMod val="90000"/>
                  </a:schemeClr>
                </a:solidFill>
              </a:rPr>
              <a:t> - “</a:t>
            </a:r>
            <a:r>
              <a:rPr lang="ru-RU" sz="4000" b="1" i="1" dirty="0" err="1" smtClean="0">
                <a:solidFill>
                  <a:schemeClr val="tx2">
                    <a:lumMod val="90000"/>
                  </a:schemeClr>
                </a:solidFill>
              </a:rPr>
              <a:t>напружаная</a:t>
            </a:r>
            <a:r>
              <a:rPr lang="ru-RU" sz="40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90000"/>
                  </a:schemeClr>
                </a:solidFill>
              </a:rPr>
              <a:t>праца</a:t>
            </a:r>
            <a:r>
              <a:rPr lang="ru-RU" sz="40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90000"/>
                  </a:schemeClr>
                </a:solidFill>
              </a:rPr>
              <a:t>думкі</a:t>
            </a:r>
            <a:r>
              <a:rPr lang="ru-RU" sz="4000" b="1" i="1" dirty="0" smtClean="0">
                <a:solidFill>
                  <a:schemeClr val="tx2">
                    <a:lumMod val="90000"/>
                  </a:schemeClr>
                </a:solidFill>
              </a:rPr>
              <a:t>, </a:t>
            </a:r>
            <a:r>
              <a:rPr lang="ru-RU" sz="4000" b="1" i="1" dirty="0" err="1" smtClean="0">
                <a:solidFill>
                  <a:schemeClr val="tx2">
                    <a:lumMod val="90000"/>
                  </a:schemeClr>
                </a:solidFill>
              </a:rPr>
              <a:t>скіраваная</a:t>
            </a:r>
            <a:r>
              <a:rPr lang="ru-RU" sz="4000" b="1" i="1" dirty="0" smtClean="0">
                <a:solidFill>
                  <a:schemeClr val="tx2">
                    <a:lumMod val="90000"/>
                  </a:schemeClr>
                </a:solidFill>
              </a:rPr>
              <a:t> на тое, </a:t>
            </a:r>
            <a:r>
              <a:rPr lang="ru-RU" sz="4000" b="1" i="1" dirty="0" err="1" smtClean="0">
                <a:solidFill>
                  <a:schemeClr val="tx2">
                    <a:lumMod val="90000"/>
                  </a:schemeClr>
                </a:solidFill>
              </a:rPr>
              <a:t>каб</a:t>
            </a:r>
            <a:r>
              <a:rPr lang="ru-RU" sz="40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90000"/>
                  </a:schemeClr>
                </a:solidFill>
              </a:rPr>
              <a:t>узбагаціць</a:t>
            </a:r>
            <a:r>
              <a:rPr lang="ru-RU" sz="40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90000"/>
                  </a:schemeClr>
                </a:solidFill>
              </a:rPr>
              <a:t>нашы</a:t>
            </a:r>
            <a:r>
              <a:rPr lang="ru-RU" sz="40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90000"/>
                  </a:schemeClr>
                </a:solidFill>
              </a:rPr>
              <a:t>ўяўленні</a:t>
            </a:r>
            <a:r>
              <a:rPr lang="ru-RU" sz="40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90000"/>
                  </a:schemeClr>
                </a:solidFill>
              </a:rPr>
              <a:t>аб</a:t>
            </a:r>
            <a:r>
              <a:rPr lang="ru-RU" sz="40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90000"/>
                  </a:schemeClr>
                </a:solidFill>
              </a:rPr>
              <a:t>жыцці</a:t>
            </a:r>
            <a:r>
              <a:rPr lang="ru-RU" sz="4000" b="1" i="1" dirty="0" smtClean="0">
                <a:solidFill>
                  <a:schemeClr val="tx2">
                    <a:lumMod val="90000"/>
                  </a:schemeClr>
                </a:solidFill>
              </a:rPr>
              <a:t>, </a:t>
            </a:r>
            <a:r>
              <a:rPr lang="ru-RU" sz="4000" b="1" i="1" dirty="0" err="1" smtClean="0">
                <a:solidFill>
                  <a:schemeClr val="tx2">
                    <a:lumMod val="90000"/>
                  </a:schemeClr>
                </a:solidFill>
              </a:rPr>
              <a:t>глыбей</a:t>
            </a:r>
            <a:r>
              <a:rPr lang="ru-RU" sz="40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90000"/>
                  </a:schemeClr>
                </a:solidFill>
              </a:rPr>
              <a:t>пазнаць</a:t>
            </a:r>
            <a:r>
              <a:rPr lang="ru-RU" sz="4000" b="1" i="1" dirty="0" smtClean="0">
                <a:solidFill>
                  <a:schemeClr val="tx2">
                    <a:lumMod val="90000"/>
                  </a:schemeClr>
                </a:solidFill>
              </a:rPr>
              <a:t> тое, </a:t>
            </a:r>
            <a:r>
              <a:rPr lang="ru-RU" sz="4000" b="1" i="1" dirty="0" err="1" smtClean="0">
                <a:solidFill>
                  <a:schemeClr val="tx2">
                    <a:lumMod val="90000"/>
                  </a:schemeClr>
                </a:solidFill>
              </a:rPr>
              <a:t>што</a:t>
            </a:r>
            <a:r>
              <a:rPr lang="ru-RU" sz="40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90000"/>
                  </a:schemeClr>
                </a:solidFill>
              </a:rPr>
              <a:t>адбываецца</a:t>
            </a:r>
            <a:r>
              <a:rPr lang="ru-RU" sz="40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90000"/>
                  </a:schemeClr>
                </a:solidFill>
              </a:rPr>
              <a:t>навокал</a:t>
            </a:r>
            <a:r>
              <a:rPr lang="ru-RU" sz="4000" b="1" i="1" dirty="0" smtClean="0">
                <a:solidFill>
                  <a:schemeClr val="tx2">
                    <a:lumMod val="90000"/>
                  </a:schemeClr>
                </a:solidFill>
              </a:rPr>
              <a:t>, </a:t>
            </a:r>
            <a:r>
              <a:rPr lang="ru-RU" sz="4000" b="1" i="1" dirty="0" err="1" smtClean="0">
                <a:solidFill>
                  <a:schemeClr val="tx2">
                    <a:lumMod val="90000"/>
                  </a:schemeClr>
                </a:solidFill>
              </a:rPr>
              <a:t>лепш</a:t>
            </a:r>
            <a:r>
              <a:rPr lang="ru-RU" sz="40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90000"/>
                  </a:schemeClr>
                </a:solidFill>
              </a:rPr>
              <a:t>разумець</a:t>
            </a:r>
            <a:r>
              <a:rPr lang="ru-RU" sz="40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90000"/>
                  </a:schemeClr>
                </a:solidFill>
              </a:rPr>
              <a:t>людзей</a:t>
            </a:r>
            <a:r>
              <a:rPr lang="ru-RU" sz="4000" b="1" i="1" dirty="0" smtClean="0">
                <a:solidFill>
                  <a:schemeClr val="tx2">
                    <a:lumMod val="90000"/>
                  </a:schemeClr>
                </a:solidFill>
              </a:rPr>
              <a:t>”.</a:t>
            </a:r>
            <a:endParaRPr lang="ru-RU" sz="4000" b="1" i="1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2050" name="Picture 2" descr="http://klub-drug.ru/wp-content/uploads/2011/04/4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3246" y="4074875"/>
            <a:ext cx="3528391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6108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88640"/>
            <a:ext cx="8424936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err="1">
                <a:solidFill>
                  <a:schemeClr val="tx2">
                    <a:lumMod val="90000"/>
                  </a:schemeClr>
                </a:solidFill>
              </a:rPr>
              <a:t>Праблемна-тэматычны</a:t>
            </a:r>
            <a:r>
              <a:rPr lang="ru-RU" sz="4400" b="1" i="1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4400" b="1" i="1" dirty="0" smtClean="0">
                <a:solidFill>
                  <a:schemeClr val="tx2">
                    <a:lumMod val="90000"/>
                  </a:schemeClr>
                </a:solidFill>
              </a:rPr>
              <a:t>шлях</a:t>
            </a:r>
          </a:p>
          <a:p>
            <a:pPr algn="ctr"/>
            <a:r>
              <a:rPr lang="ru-RU" sz="4400" b="1" i="1" dirty="0" smtClean="0">
                <a:solidFill>
                  <a:srgbClr val="002060"/>
                </a:solidFill>
              </a:rPr>
              <a:t>В. Быка</a:t>
            </a:r>
            <a:r>
              <a:rPr lang="be-BY" sz="4400" b="1" i="1" dirty="0" smtClean="0">
                <a:solidFill>
                  <a:srgbClr val="002060"/>
                </a:solidFill>
              </a:rPr>
              <a:t>ў. “Знак бяды”</a:t>
            </a:r>
          </a:p>
          <a:p>
            <a:pPr lvl="0" algn="just"/>
            <a:r>
              <a:rPr lang="be-BY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1. У чым бачыў В. Быкаў маральныя асновы чалавечых паводзін, свабоду маральнага выбару ў самыя драматычныя моманты жыцця?</a:t>
            </a:r>
            <a:endParaRPr lang="ru-RU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lvl="0" algn="just"/>
            <a:r>
              <a:rPr lang="be-BY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2. Пятрок і Сцепаніда Багацькі:ахвяра ці героі?</a:t>
            </a:r>
            <a:endParaRPr lang="ru-RU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lvl="0" algn="just"/>
            <a:r>
              <a:rPr lang="be-BY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3. Выпадковы ці заканамерны прыход на службу да фашыстаў Гужа, Каландзёнка і Недасекі?</a:t>
            </a:r>
            <a:endParaRPr lang="ru-RU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lvl="0" algn="just"/>
            <a:r>
              <a:rPr lang="be-BY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4. З якой мэтай у творы выкарыстаны прыём рэтраспекцыі?</a:t>
            </a:r>
            <a:endParaRPr lang="ru-RU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lvl="0" algn="just"/>
            <a:r>
              <a:rPr lang="be-BY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5. Чаму В. Быкаў паставіў знак роўнасці паміж фашызмам і сталінізмам?</a:t>
            </a:r>
            <a:endParaRPr lang="ru-RU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lvl="0" algn="just"/>
            <a:r>
              <a:rPr lang="be-BY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6. Мастацкая сімволіка твора: якая і для чаго?</a:t>
            </a:r>
            <a:endParaRPr lang="ru-RU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ru-RU" sz="40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951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60648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>
                <a:solidFill>
                  <a:schemeClr val="tx2">
                    <a:lumMod val="90000"/>
                  </a:schemeClr>
                </a:solidFill>
              </a:rPr>
              <a:t>Скрыты шлях </a:t>
            </a:r>
            <a:r>
              <a:rPr lang="ru-RU" sz="3600" dirty="0">
                <a:solidFill>
                  <a:schemeClr val="bg2">
                    <a:lumMod val="75000"/>
                  </a:schemeClr>
                </a:solidFill>
              </a:rPr>
              <a:t>–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гэта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найменш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традыцыйны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 шлях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аналізу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.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Ён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прымальны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 для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невялікіх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твораў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.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Пранікненне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 ў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тэкст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адбываецца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праз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стварэнне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ілюстрацый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 да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яго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або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аналіз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 ужо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гатовых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кадрапланаў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кінасцэнарыяў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асновай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якіх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стаў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літаратурны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3600" b="1" i="1" dirty="0" err="1">
                <a:solidFill>
                  <a:schemeClr val="bg2">
                    <a:lumMod val="75000"/>
                  </a:schemeClr>
                </a:solidFill>
              </a:rPr>
              <a:t>тэкст</a:t>
            </a:r>
            <a:r>
              <a:rPr lang="ru-RU" sz="3600" b="1" i="1" dirty="0">
                <a:solidFill>
                  <a:schemeClr val="bg2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36773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9796" y="116632"/>
            <a:ext cx="84249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e-BY" sz="6600" b="1" i="1" dirty="0" smtClean="0">
                <a:solidFill>
                  <a:schemeClr val="tx2">
                    <a:lumMod val="90000"/>
                  </a:schemeClr>
                </a:solidFill>
              </a:rPr>
              <a:t>Скрыты шлях</a:t>
            </a:r>
            <a:endParaRPr lang="ru-RU" sz="6600" b="1" i="1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889844"/>
            <a:ext cx="896448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be-BY" sz="2400" b="1" i="1" dirty="0" smtClean="0">
                <a:solidFill>
                  <a:srgbClr val="002060"/>
                </a:solidFill>
              </a:rPr>
              <a:t>Максім Багдановіч «Ціхі вечар, цёплы вецер, свежы стог»</a:t>
            </a:r>
            <a:endParaRPr lang="ru-RU" sz="2400" b="1" i="1" dirty="0">
              <a:solidFill>
                <a:srgbClr val="002060"/>
              </a:solidFill>
            </a:endParaRPr>
          </a:p>
          <a:p>
            <a:endParaRPr lang="ru-RU" sz="2000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1-ы 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кадр.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Летні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вечар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Змяркаецца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Перад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намі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скошаны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луг, там-сям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узвышаюцца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стагі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Лёгкі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ветрык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ледзь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варушыць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сухія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травінкі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Здаецца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што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стагі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плывуць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нібы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карабель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2-і кадр. На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першым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плане –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адзін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стог.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Пад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ім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лёг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адпачыць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чалавек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Ён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углядаецца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ў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начное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неба,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назірае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Чалавек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і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прырода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–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адно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цэлае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3-і кадр.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Скрыжаванне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дарог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светлымі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прамянямі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выступае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на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шэрым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фоне.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Подых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ветру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настолькі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няўлоўны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што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не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можа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падняць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аселы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пыл.</a:t>
            </a:r>
          </a:p>
          <a:p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4-ы кадр. Бледны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ражок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месяца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праглядвае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на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нябеснай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цёмна-сіняй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прасторы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. На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другім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плане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паступова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расцвітаюць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нібы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чароўныя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краскі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трапяткія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зоркі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66072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60648"/>
            <a:ext cx="813690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err="1" smtClean="0">
                <a:solidFill>
                  <a:schemeClr val="tx2">
                    <a:lumMod val="90000"/>
                  </a:schemeClr>
                </a:solidFill>
              </a:rPr>
              <a:t>Аглядавы</a:t>
            </a:r>
            <a:r>
              <a:rPr lang="ru-RU" sz="4800" b="1" i="1" dirty="0" smtClean="0">
                <a:solidFill>
                  <a:schemeClr val="tx2">
                    <a:lumMod val="90000"/>
                  </a:schemeClr>
                </a:solidFill>
              </a:rPr>
              <a:t> шлях </a:t>
            </a:r>
            <a:r>
              <a:rPr lang="ru-RU" sz="4800" b="1" i="1" dirty="0" err="1">
                <a:solidFill>
                  <a:schemeClr val="bg2">
                    <a:lumMod val="75000"/>
                  </a:schemeClr>
                </a:solidFill>
              </a:rPr>
              <a:t>выкарыстоўваецца</a:t>
            </a:r>
            <a:r>
              <a:rPr lang="ru-RU" sz="4800" b="1" i="1" dirty="0">
                <a:solidFill>
                  <a:schemeClr val="bg2">
                    <a:lumMod val="75000"/>
                  </a:schemeClr>
                </a:solidFill>
              </a:rPr>
              <a:t> для </a:t>
            </a:r>
            <a:r>
              <a:rPr lang="ru-RU" sz="4800" b="1" i="1" dirty="0" err="1">
                <a:solidFill>
                  <a:schemeClr val="bg2">
                    <a:lumMod val="75000"/>
                  </a:schemeClr>
                </a:solidFill>
              </a:rPr>
              <a:t>твораў</a:t>
            </a:r>
            <a:r>
              <a:rPr lang="ru-RU" sz="4800" b="1" i="1" dirty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ru-RU" sz="4800" b="1" i="1" dirty="0" err="1">
                <a:solidFill>
                  <a:schemeClr val="bg2">
                    <a:lumMod val="75000"/>
                  </a:schemeClr>
                </a:solidFill>
              </a:rPr>
              <a:t>якія</a:t>
            </a:r>
            <a:r>
              <a:rPr lang="ru-RU" sz="48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800" b="1" i="1" dirty="0" err="1">
                <a:solidFill>
                  <a:schemeClr val="bg2">
                    <a:lumMod val="75000"/>
                  </a:schemeClr>
                </a:solidFill>
              </a:rPr>
              <a:t>падаюцца</a:t>
            </a:r>
            <a:r>
              <a:rPr lang="ru-RU" sz="4800" b="1" i="1" dirty="0">
                <a:solidFill>
                  <a:schemeClr val="bg2">
                    <a:lumMod val="75000"/>
                  </a:schemeClr>
                </a:solidFill>
              </a:rPr>
              <a:t> для </a:t>
            </a:r>
            <a:r>
              <a:rPr lang="ru-RU" sz="4800" b="1" i="1" dirty="0" err="1">
                <a:solidFill>
                  <a:schemeClr val="bg2">
                    <a:lumMod val="75000"/>
                  </a:schemeClr>
                </a:solidFill>
              </a:rPr>
              <a:t>самастойнага</a:t>
            </a:r>
            <a:r>
              <a:rPr lang="ru-RU" sz="48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800" b="1" i="1" dirty="0" err="1">
                <a:solidFill>
                  <a:schemeClr val="bg2">
                    <a:lumMod val="75000"/>
                  </a:schemeClr>
                </a:solidFill>
              </a:rPr>
              <a:t>чытання</a:t>
            </a:r>
            <a:r>
              <a:rPr lang="ru-RU" sz="4800" b="1" i="1" dirty="0">
                <a:solidFill>
                  <a:schemeClr val="bg2">
                    <a:lumMod val="75000"/>
                  </a:schemeClr>
                </a:solidFill>
              </a:rPr>
              <a:t>. </a:t>
            </a:r>
            <a:r>
              <a:rPr lang="ru-RU" sz="4800" b="1" i="1" dirty="0" err="1">
                <a:solidFill>
                  <a:schemeClr val="bg2">
                    <a:lumMod val="75000"/>
                  </a:schemeClr>
                </a:solidFill>
              </a:rPr>
              <a:t>Гаворка</a:t>
            </a:r>
            <a:r>
              <a:rPr lang="ru-RU" sz="48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800" b="1" i="1" dirty="0" err="1">
                <a:solidFill>
                  <a:schemeClr val="bg2">
                    <a:lumMod val="75000"/>
                  </a:schemeClr>
                </a:solidFill>
              </a:rPr>
              <a:t>звычайна</a:t>
            </a:r>
            <a:r>
              <a:rPr lang="ru-RU" sz="48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800" b="1" i="1" dirty="0" err="1">
                <a:solidFill>
                  <a:schemeClr val="bg2">
                    <a:lumMod val="75000"/>
                  </a:schemeClr>
                </a:solidFill>
              </a:rPr>
              <a:t>ідзе</a:t>
            </a:r>
            <a:r>
              <a:rPr lang="ru-RU" sz="48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800" b="1" i="1" dirty="0" err="1">
                <a:solidFill>
                  <a:schemeClr val="bg2">
                    <a:lumMod val="75000"/>
                  </a:schemeClr>
                </a:solidFill>
              </a:rPr>
              <a:t>аб</a:t>
            </a:r>
            <a:r>
              <a:rPr lang="ru-RU" sz="48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800" b="1" i="1" dirty="0" err="1">
                <a:solidFill>
                  <a:schemeClr val="bg2">
                    <a:lumMod val="75000"/>
                  </a:schemeClr>
                </a:solidFill>
              </a:rPr>
              <a:t>далейшым</a:t>
            </a:r>
            <a:r>
              <a:rPr lang="ru-RU" sz="48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800" b="1" i="1" dirty="0" err="1">
                <a:solidFill>
                  <a:schemeClr val="bg2">
                    <a:lumMod val="75000"/>
                  </a:schemeClr>
                </a:solidFill>
              </a:rPr>
              <a:t>лёсе</a:t>
            </a:r>
            <a:r>
              <a:rPr lang="ru-RU" sz="48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800" b="1" i="1" dirty="0" err="1">
                <a:solidFill>
                  <a:schemeClr val="bg2">
                    <a:lumMod val="75000"/>
                  </a:schemeClr>
                </a:solidFill>
              </a:rPr>
              <a:t>герояў</a:t>
            </a:r>
            <a:r>
              <a:rPr lang="ru-RU" sz="4800" b="1" i="1" dirty="0">
                <a:solidFill>
                  <a:schemeClr val="bg2">
                    <a:lumMod val="75000"/>
                  </a:schemeClr>
                </a:solidFill>
              </a:rPr>
              <a:t>, </a:t>
            </a:r>
            <a:r>
              <a:rPr lang="ru-RU" sz="4800" b="1" i="1" dirty="0" err="1">
                <a:solidFill>
                  <a:schemeClr val="bg2">
                    <a:lumMod val="75000"/>
                  </a:schemeClr>
                </a:solidFill>
              </a:rPr>
              <a:t>ідэйным</a:t>
            </a:r>
            <a:r>
              <a:rPr lang="ru-RU" sz="48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4800" b="1" i="1" dirty="0" err="1">
                <a:solidFill>
                  <a:schemeClr val="bg2">
                    <a:lumMod val="75000"/>
                  </a:schemeClr>
                </a:solidFill>
              </a:rPr>
              <a:t>змесце</a:t>
            </a:r>
            <a:r>
              <a:rPr lang="ru-RU" sz="4800" b="1" i="1" dirty="0">
                <a:solidFill>
                  <a:schemeClr val="bg2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7436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0649"/>
            <a:ext cx="83529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5400" b="1" i="1" dirty="0">
                <a:solidFill>
                  <a:schemeClr val="tx2">
                    <a:lumMod val="90000"/>
                  </a:schemeClr>
                </a:solidFill>
              </a:rPr>
              <a:t>Шлях </a:t>
            </a:r>
            <a:r>
              <a:rPr lang="ru-RU" sz="5400" b="1" i="1" dirty="0" err="1">
                <a:solidFill>
                  <a:schemeClr val="tx2">
                    <a:lumMod val="90000"/>
                  </a:schemeClr>
                </a:solidFill>
              </a:rPr>
              <a:t>свабоднага</a:t>
            </a:r>
            <a:r>
              <a:rPr lang="ru-RU" sz="5400" b="1" i="1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5400" b="1" i="1" dirty="0" err="1">
                <a:solidFill>
                  <a:schemeClr val="tx2">
                    <a:lumMod val="90000"/>
                  </a:schemeClr>
                </a:solidFill>
              </a:rPr>
              <a:t>аналізу</a:t>
            </a:r>
            <a:r>
              <a:rPr lang="ru-RU" sz="5400" b="1" i="1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dirty="0"/>
              <a:t>– </a:t>
            </a:r>
            <a:r>
              <a:rPr lang="ru-RU" sz="5400" b="1" i="1" dirty="0" err="1">
                <a:solidFill>
                  <a:schemeClr val="bg2">
                    <a:lumMod val="75000"/>
                  </a:schemeClr>
                </a:solidFill>
              </a:rPr>
              <a:t>вучні</a:t>
            </a:r>
            <a:r>
              <a:rPr lang="ru-RU" sz="54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5400" b="1" i="1" dirty="0" err="1">
                <a:solidFill>
                  <a:schemeClr val="bg2">
                    <a:lumMod val="75000"/>
                  </a:schemeClr>
                </a:solidFill>
              </a:rPr>
              <a:t>цалкам</a:t>
            </a:r>
            <a:r>
              <a:rPr lang="ru-RU" sz="54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5400" b="1" i="1" dirty="0" err="1">
                <a:solidFill>
                  <a:schemeClr val="bg2">
                    <a:lumMod val="75000"/>
                  </a:schemeClr>
                </a:solidFill>
              </a:rPr>
              <a:t>самастойныя</a:t>
            </a:r>
            <a:r>
              <a:rPr lang="ru-RU" sz="5400" b="1" i="1" dirty="0">
                <a:solidFill>
                  <a:schemeClr val="bg2">
                    <a:lumMod val="75000"/>
                  </a:schemeClr>
                </a:solidFill>
              </a:rPr>
              <a:t> ў </a:t>
            </a:r>
            <a:r>
              <a:rPr lang="ru-RU" sz="5400" b="1" i="1" dirty="0" err="1">
                <a:solidFill>
                  <a:schemeClr val="bg2">
                    <a:lumMod val="75000"/>
                  </a:schemeClr>
                </a:solidFill>
              </a:rPr>
              <a:t>асэнсаванні</a:t>
            </a:r>
            <a:r>
              <a:rPr lang="ru-RU" sz="5400" b="1" i="1" dirty="0">
                <a:solidFill>
                  <a:schemeClr val="bg2">
                    <a:lumMod val="75000"/>
                  </a:schemeClr>
                </a:solidFill>
              </a:rPr>
              <a:t> і </a:t>
            </a:r>
            <a:r>
              <a:rPr lang="ru-RU" sz="5400" b="1" i="1" dirty="0" err="1">
                <a:solidFill>
                  <a:schemeClr val="bg2">
                    <a:lumMod val="75000"/>
                  </a:schemeClr>
                </a:solidFill>
              </a:rPr>
              <a:t>ацэнках</a:t>
            </a:r>
            <a:r>
              <a:rPr lang="ru-RU" sz="5400" b="1" i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ru-RU" sz="5400" b="1" i="1" dirty="0" err="1">
                <a:solidFill>
                  <a:schemeClr val="bg2">
                    <a:lumMod val="75000"/>
                  </a:schemeClr>
                </a:solidFill>
              </a:rPr>
              <a:t>твора</a:t>
            </a:r>
            <a:r>
              <a:rPr lang="ru-RU" sz="5400" b="1" i="1" dirty="0">
                <a:solidFill>
                  <a:schemeClr val="bg2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26316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0649"/>
            <a:ext cx="8352928" cy="6170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i="1" dirty="0" smtClean="0">
                <a:solidFill>
                  <a:schemeClr val="tx2">
                    <a:lumMod val="90000"/>
                  </a:schemeClr>
                </a:solidFill>
              </a:rPr>
              <a:t>Шлях </a:t>
            </a:r>
            <a:r>
              <a:rPr lang="ru-RU" sz="5000" b="1" i="1" dirty="0" err="1" smtClean="0">
                <a:solidFill>
                  <a:schemeClr val="tx2">
                    <a:lumMod val="90000"/>
                  </a:schemeClr>
                </a:solidFill>
              </a:rPr>
              <a:t>свабоднага</a:t>
            </a:r>
            <a:r>
              <a:rPr lang="ru-RU" sz="50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ru-RU" sz="5000" b="1" i="1" dirty="0" err="1" smtClean="0">
                <a:solidFill>
                  <a:schemeClr val="tx2">
                    <a:lumMod val="90000"/>
                  </a:schemeClr>
                </a:solidFill>
              </a:rPr>
              <a:t>аналізу</a:t>
            </a:r>
            <a:r>
              <a:rPr lang="ru-RU" sz="5000" b="1" i="1" dirty="0" smtClean="0">
                <a:solidFill>
                  <a:schemeClr val="tx2">
                    <a:lumMod val="90000"/>
                  </a:schemeClr>
                </a:solidFill>
              </a:rPr>
              <a:t> </a:t>
            </a:r>
          </a:p>
          <a:p>
            <a:pPr algn="ctr"/>
            <a:endParaRPr lang="be-BY" sz="5000" b="1" i="1" dirty="0" smtClean="0">
              <a:solidFill>
                <a:srgbClr val="00B050"/>
              </a:solidFill>
            </a:endParaRPr>
          </a:p>
          <a:p>
            <a:pPr algn="ctr"/>
            <a:r>
              <a:rPr lang="be-BY" sz="4900" b="1" i="1" dirty="0" smtClean="0">
                <a:solidFill>
                  <a:srgbClr val="002060"/>
                </a:solidFill>
              </a:rPr>
              <a:t>Я. Брыль “Цюцік”</a:t>
            </a:r>
          </a:p>
          <a:p>
            <a:pPr algn="ctr"/>
            <a:r>
              <a:rPr lang="be-BY" sz="4900" b="1" i="1" dirty="0" smtClean="0">
                <a:solidFill>
                  <a:schemeClr val="bg2">
                    <a:lumMod val="75000"/>
                  </a:schemeClr>
                </a:solidFill>
              </a:rPr>
              <a:t>Я. Колас “Сымон-музыка”</a:t>
            </a:r>
          </a:p>
          <a:p>
            <a:pPr algn="ctr"/>
            <a:r>
              <a:rPr lang="be-BY" sz="4900" b="1" i="1" dirty="0" smtClean="0">
                <a:solidFill>
                  <a:schemeClr val="bg1"/>
                </a:solidFill>
              </a:rPr>
              <a:t>У.Караткевіч “Зброя” і іншыя творы для пазакласнага чытання</a:t>
            </a:r>
          </a:p>
          <a:p>
            <a:pPr algn="ctr"/>
            <a:endParaRPr lang="ru-RU" sz="5000" b="1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316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32656"/>
            <a:ext cx="9144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400" b="1" i="1" dirty="0" err="1">
                <a:solidFill>
                  <a:schemeClr val="bg1"/>
                </a:solidFill>
              </a:rPr>
              <a:t>Камбінаваны</a:t>
            </a:r>
            <a:r>
              <a:rPr lang="ru-RU" sz="4400" b="1" i="1" dirty="0">
                <a:solidFill>
                  <a:schemeClr val="bg1"/>
                </a:solidFill>
              </a:rPr>
              <a:t> шлях </a:t>
            </a:r>
            <a:r>
              <a:rPr lang="ru-RU" sz="4400" b="1" i="1" dirty="0" err="1">
                <a:solidFill>
                  <a:schemeClr val="tx2">
                    <a:lumMod val="50000"/>
                  </a:schemeClr>
                </a:solidFill>
              </a:rPr>
              <a:t>уяўляе</a:t>
            </a:r>
            <a:r>
              <a:rPr lang="ru-RU" sz="4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i="1" dirty="0" err="1">
                <a:solidFill>
                  <a:schemeClr val="tx2">
                    <a:lumMod val="50000"/>
                  </a:schemeClr>
                </a:solidFill>
              </a:rPr>
              <a:t>сабой</a:t>
            </a:r>
            <a:r>
              <a:rPr lang="ru-RU" sz="4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i="1" dirty="0" err="1">
                <a:solidFill>
                  <a:schemeClr val="tx2">
                    <a:lumMod val="50000"/>
                  </a:schemeClr>
                </a:solidFill>
              </a:rPr>
              <a:t>спалучэнне</a:t>
            </a:r>
            <a:r>
              <a:rPr lang="ru-RU" sz="4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i="1" dirty="0" err="1">
                <a:solidFill>
                  <a:schemeClr val="tx2">
                    <a:lumMod val="50000"/>
                  </a:schemeClr>
                </a:solidFill>
              </a:rPr>
              <a:t>некалькіх</a:t>
            </a:r>
            <a:r>
              <a:rPr lang="ru-RU" sz="4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i="1" dirty="0" err="1">
                <a:solidFill>
                  <a:schemeClr val="tx2">
                    <a:lumMod val="50000"/>
                  </a:schemeClr>
                </a:solidFill>
              </a:rPr>
              <a:t>шляхоў</a:t>
            </a:r>
            <a:r>
              <a:rPr lang="ru-RU" sz="4400" b="1" i="1" dirty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4400" b="1" i="1" dirty="0" err="1">
                <a:solidFill>
                  <a:schemeClr val="tx2">
                    <a:lumMod val="50000"/>
                  </a:schemeClr>
                </a:solidFill>
              </a:rPr>
              <a:t>Такі</a:t>
            </a:r>
            <a:r>
              <a:rPr lang="ru-RU" sz="4400" b="1" i="1" dirty="0">
                <a:solidFill>
                  <a:schemeClr val="tx2">
                    <a:lumMod val="50000"/>
                  </a:schemeClr>
                </a:solidFill>
              </a:rPr>
              <a:t> шлях </a:t>
            </a:r>
            <a:r>
              <a:rPr lang="ru-RU" sz="4400" b="1" i="1" dirty="0" err="1">
                <a:solidFill>
                  <a:schemeClr val="tx2">
                    <a:lumMod val="50000"/>
                  </a:schemeClr>
                </a:solidFill>
              </a:rPr>
              <a:t>аналізу</a:t>
            </a:r>
            <a:r>
              <a:rPr lang="ru-RU" sz="4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i="1" dirty="0" err="1" smtClean="0">
                <a:solidFill>
                  <a:schemeClr val="tx2">
                    <a:lumMod val="50000"/>
                  </a:schemeClr>
                </a:solidFill>
              </a:rPr>
              <a:t>выкарыстоўваецца</a:t>
            </a:r>
            <a:r>
              <a:rPr lang="ru-RU" sz="4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i="1" dirty="0" err="1" smtClean="0">
                <a:solidFill>
                  <a:schemeClr val="tx2">
                    <a:lumMod val="50000"/>
                  </a:schemeClr>
                </a:solidFill>
              </a:rPr>
              <a:t>пераважна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i="1" dirty="0" err="1">
                <a:solidFill>
                  <a:schemeClr val="tx2">
                    <a:lumMod val="50000"/>
                  </a:schemeClr>
                </a:solidFill>
              </a:rPr>
              <a:t>пры</a:t>
            </a:r>
            <a:r>
              <a:rPr lang="ru-RU" sz="4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i="1" dirty="0" err="1">
                <a:solidFill>
                  <a:schemeClr val="tx2">
                    <a:lumMod val="50000"/>
                  </a:schemeClr>
                </a:solidFill>
              </a:rPr>
              <a:t>вывучэнні</a:t>
            </a:r>
            <a:r>
              <a:rPr lang="ru-RU" sz="4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i="1" dirty="0" err="1">
                <a:solidFill>
                  <a:schemeClr val="tx2">
                    <a:lumMod val="50000"/>
                  </a:schemeClr>
                </a:solidFill>
              </a:rPr>
              <a:t>вялікіх</a:t>
            </a:r>
            <a:r>
              <a:rPr lang="ru-RU" sz="4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i="1" dirty="0" err="1">
                <a:solidFill>
                  <a:schemeClr val="tx2">
                    <a:lumMod val="50000"/>
                  </a:schemeClr>
                </a:solidFill>
              </a:rPr>
              <a:t>эпічных</a:t>
            </a:r>
            <a:r>
              <a:rPr lang="ru-RU" sz="4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i="1" dirty="0" err="1">
                <a:solidFill>
                  <a:schemeClr val="tx2">
                    <a:lumMod val="50000"/>
                  </a:schemeClr>
                </a:solidFill>
              </a:rPr>
              <a:t>твораў</a:t>
            </a:r>
            <a:r>
              <a:rPr lang="ru-RU" sz="4400" b="1" i="1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7446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32656"/>
            <a:ext cx="914400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err="1">
                <a:solidFill>
                  <a:schemeClr val="bg1"/>
                </a:solidFill>
              </a:rPr>
              <a:t>Камбінаваны</a:t>
            </a:r>
            <a:r>
              <a:rPr lang="ru-RU" sz="4400" b="1" i="1" dirty="0">
                <a:solidFill>
                  <a:schemeClr val="bg1"/>
                </a:solidFill>
              </a:rPr>
              <a:t> </a:t>
            </a:r>
            <a:r>
              <a:rPr lang="ru-RU" sz="4400" b="1" i="1" dirty="0" smtClean="0">
                <a:solidFill>
                  <a:schemeClr val="bg1"/>
                </a:solidFill>
              </a:rPr>
              <a:t>шлях</a:t>
            </a:r>
          </a:p>
          <a:p>
            <a:pPr lvl="0" algn="ctr"/>
            <a:r>
              <a:rPr lang="be-BY" sz="3600" b="1" dirty="0" smtClean="0">
                <a:solidFill>
                  <a:schemeClr val="tx2">
                    <a:lumMod val="50000"/>
                  </a:schemeClr>
                </a:solidFill>
              </a:rPr>
              <a:t>Іван Мележ. “Людзі на балоце”</a:t>
            </a:r>
          </a:p>
          <a:p>
            <a:pPr lvl="0"/>
            <a:endParaRPr lang="be-BY" sz="2400" dirty="0" smtClean="0"/>
          </a:p>
          <a:p>
            <a:pPr lvl="0" algn="just"/>
            <a:r>
              <a:rPr lang="be-BY" sz="3200" dirty="0" smtClean="0">
                <a:solidFill>
                  <a:schemeClr val="bg1"/>
                </a:solidFill>
              </a:rPr>
              <a:t>- Чаму Ганна выйшла замуж за Яўхіма?</a:t>
            </a:r>
            <a:endParaRPr lang="ru-RU" sz="3200" dirty="0" smtClean="0">
              <a:solidFill>
                <a:schemeClr val="bg1"/>
              </a:solidFill>
            </a:endParaRPr>
          </a:p>
          <a:p>
            <a:pPr lvl="0" algn="just"/>
            <a:r>
              <a:rPr lang="be-BY" sz="3200" dirty="0" smtClean="0">
                <a:solidFill>
                  <a:schemeClr val="bg1"/>
                </a:solidFill>
              </a:rPr>
              <a:t> - Жыццёвы выбар герояў: ахвяраваць сваім шчасцем дзеля дабрабыту родных, сваёй сям’і; узяць любой цаной,што жадаю; выйсці з беднасці, мара на лепшую зямлю.</a:t>
            </a:r>
            <a:endParaRPr lang="ru-RU" sz="3200" dirty="0" smtClean="0">
              <a:solidFill>
                <a:schemeClr val="bg1"/>
              </a:solidFill>
            </a:endParaRPr>
          </a:p>
          <a:p>
            <a:pPr lvl="0" algn="just"/>
            <a:r>
              <a:rPr lang="be-BY" sz="3200" dirty="0" smtClean="0">
                <a:solidFill>
                  <a:schemeClr val="bg1"/>
                </a:solidFill>
              </a:rPr>
              <a:t>- Шукаюць адказ і на такое пытанне: традыцыі і наватарства аўтара ў раскрыцці вобразаў галоўных герояў.</a:t>
            </a:r>
            <a:endParaRPr lang="ru-RU" sz="3200" dirty="0" smtClean="0">
              <a:solidFill>
                <a:schemeClr val="bg1"/>
              </a:solidFill>
            </a:endParaRPr>
          </a:p>
          <a:p>
            <a:pPr algn="just"/>
            <a:endParaRPr lang="ru-RU" sz="4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46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32656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e-BY" sz="4400" dirty="0" smtClean="0">
                <a:solidFill>
                  <a:schemeClr val="bg1"/>
                </a:solidFill>
              </a:rPr>
              <a:t>Урок літаратуры – гэта творчасць настаўніка, і таму кожны настаўнік выбірае свой падыход, па-свойму арганізоўвае навучальную дзейнасць, выкарыстоўвае разнастайныя метады і прыёмы працы, кіруючыся сваёй логікай і асабістым бачаннем спасціжэння літаратурных твораў.</a:t>
            </a:r>
            <a:endParaRPr lang="ru-RU" sz="44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46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97436"/>
          </a:xfrm>
        </p:spPr>
        <p:txBody>
          <a:bodyPr>
            <a:normAutofit/>
          </a:bodyPr>
          <a:lstStyle/>
          <a:p>
            <a:r>
              <a:rPr lang="ru-RU" sz="8800" b="1" dirty="0" err="1" smtClean="0">
                <a:solidFill>
                  <a:schemeClr val="bg1"/>
                </a:solidFill>
              </a:rPr>
              <a:t>Дзякуй</a:t>
            </a:r>
            <a:r>
              <a:rPr lang="ru-RU" sz="8800" b="1" dirty="0" smtClean="0">
                <a:solidFill>
                  <a:schemeClr val="bg1"/>
                </a:solidFill>
              </a:rPr>
              <a:t> за </a:t>
            </a:r>
            <a:r>
              <a:rPr lang="be-BY" sz="8800" b="1" dirty="0" smtClean="0">
                <a:solidFill>
                  <a:schemeClr val="bg1"/>
                </a:solidFill>
              </a:rPr>
              <a:t>ўвагу!</a:t>
            </a:r>
            <a:endParaRPr lang="ru-RU" sz="8800" b="1" dirty="0">
              <a:solidFill>
                <a:schemeClr val="bg1"/>
              </a:solidFill>
            </a:endParaRPr>
          </a:p>
        </p:txBody>
      </p:sp>
      <p:pic>
        <p:nvPicPr>
          <p:cNvPr id="4" name="Picture 6" descr="http://klub-drug.ru/wp-content/uploads/2011/04/4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2132" y="4143380"/>
            <a:ext cx="3240359" cy="234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-417578"/>
            <a:ext cx="88569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4800" b="1" i="1" dirty="0" smtClean="0">
              <a:solidFill>
                <a:srgbClr val="FF0000"/>
              </a:solidFill>
            </a:endParaRPr>
          </a:p>
          <a:p>
            <a:pPr algn="just"/>
            <a:r>
              <a:rPr lang="ru-RU" sz="4800" b="1" i="1" dirty="0" err="1" smtClean="0">
                <a:solidFill>
                  <a:schemeClr val="bg1"/>
                </a:solidFill>
              </a:rPr>
              <a:t>Першае</a:t>
            </a:r>
            <a:r>
              <a:rPr lang="ru-RU" sz="4800" b="1" i="1" dirty="0" smtClean="0">
                <a:solidFill>
                  <a:schemeClr val="bg1"/>
                </a:solidFill>
              </a:rPr>
              <a:t> </a:t>
            </a:r>
            <a:r>
              <a:rPr lang="ru-RU" sz="4800" b="1" i="1" dirty="0" err="1" smtClean="0">
                <a:solidFill>
                  <a:schemeClr val="bg1"/>
                </a:solidFill>
              </a:rPr>
              <a:t>чытанне</a:t>
            </a:r>
            <a:r>
              <a:rPr lang="ru-RU" sz="4800" b="1" i="1" dirty="0" smtClean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мае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асаблівае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значэнне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ў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далейшым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асэнсаванні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твора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Вельмі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важна,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каб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яно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ўсхвалявала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вучняў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выклікала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эстэтычную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асалоду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нарадзіла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жаданне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абмеркаваць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яго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. Добра,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калі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вучні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адчуюць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мастацкую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арыгінальнасць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твора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зацікавяцца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праблемамі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якія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ўзнімае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i="1" dirty="0" err="1" smtClean="0">
                <a:solidFill>
                  <a:schemeClr val="tx2">
                    <a:lumMod val="50000"/>
                  </a:schemeClr>
                </a:solidFill>
              </a:rPr>
              <a:t>пісьменнік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141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51520" y="404664"/>
            <a:ext cx="88924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i="1" dirty="0" err="1" smtClean="0">
                <a:solidFill>
                  <a:schemeClr val="bg1"/>
                </a:solidFill>
              </a:rPr>
              <a:t>Паўторнае</a:t>
            </a:r>
            <a:r>
              <a:rPr lang="ru-RU" sz="4800" b="1" i="1" dirty="0" smtClean="0">
                <a:solidFill>
                  <a:schemeClr val="bg1"/>
                </a:solidFill>
              </a:rPr>
              <a:t> </a:t>
            </a:r>
            <a:r>
              <a:rPr lang="ru-RU" sz="4800" b="1" i="1" dirty="0" err="1" smtClean="0">
                <a:solidFill>
                  <a:schemeClr val="bg1"/>
                </a:solidFill>
              </a:rPr>
              <a:t>чытанне</a:t>
            </a:r>
            <a:r>
              <a:rPr lang="ru-RU" sz="4800" b="1" i="1" dirty="0" smtClean="0">
                <a:solidFill>
                  <a:schemeClr val="bg1"/>
                </a:solidFill>
              </a:rPr>
              <a:t>  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“</a:t>
            </a:r>
            <a:r>
              <a:rPr lang="ru-RU" sz="4400" b="1" i="1" dirty="0" err="1" smtClean="0">
                <a:solidFill>
                  <a:schemeClr val="tx2">
                    <a:lumMod val="50000"/>
                  </a:schemeClr>
                </a:solidFill>
              </a:rPr>
              <a:t>паўторна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i="1" dirty="0" err="1" smtClean="0">
                <a:solidFill>
                  <a:schemeClr val="tx2">
                    <a:lumMod val="50000"/>
                  </a:schemeClr>
                </a:solidFill>
              </a:rPr>
              <a:t>можна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i="1" dirty="0" err="1" smtClean="0">
                <a:solidFill>
                  <a:schemeClr val="tx2">
                    <a:lumMod val="50000"/>
                  </a:schemeClr>
                </a:solidFill>
              </a:rPr>
              <a:t>чытаць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 не </a:t>
            </a:r>
            <a:r>
              <a:rPr lang="ru-RU" sz="4400" b="1" i="1" dirty="0" err="1" smtClean="0">
                <a:solidFill>
                  <a:schemeClr val="tx2">
                    <a:lumMod val="50000"/>
                  </a:schemeClr>
                </a:solidFill>
              </a:rPr>
              <a:t>спяшаючыся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4400" b="1" i="1" dirty="0" err="1" smtClean="0">
                <a:solidFill>
                  <a:schemeClr val="tx2">
                    <a:lumMod val="50000"/>
                  </a:schemeClr>
                </a:solidFill>
              </a:rPr>
              <a:t>затрымлівацца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 на </a:t>
            </a:r>
            <a:r>
              <a:rPr lang="ru-RU" sz="4400" b="1" i="1" dirty="0" err="1" smtClean="0">
                <a:solidFill>
                  <a:schemeClr val="tx2">
                    <a:lumMod val="50000"/>
                  </a:schemeClr>
                </a:solidFill>
              </a:rPr>
              <a:t>дэталях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4400" b="1" i="1" dirty="0" err="1" smtClean="0">
                <a:solidFill>
                  <a:schemeClr val="tx2">
                    <a:lumMod val="50000"/>
                  </a:schemeClr>
                </a:solidFill>
              </a:rPr>
              <a:t>абдумваць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i="1" dirty="0" err="1" smtClean="0">
                <a:solidFill>
                  <a:schemeClr val="tx2">
                    <a:lumMod val="50000"/>
                  </a:schemeClr>
                </a:solidFill>
              </a:rPr>
              <a:t>прачытанае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4400" b="1" i="1" dirty="0" err="1" smtClean="0">
                <a:solidFill>
                  <a:schemeClr val="tx2">
                    <a:lumMod val="50000"/>
                  </a:schemeClr>
                </a:solidFill>
              </a:rPr>
              <a:t>вяртацца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i="1" dirty="0" err="1" smtClean="0">
                <a:solidFill>
                  <a:schemeClr val="tx2">
                    <a:lumMod val="50000"/>
                  </a:schemeClr>
                </a:solidFill>
              </a:rPr>
              <a:t>пры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i="1" dirty="0" err="1" smtClean="0">
                <a:solidFill>
                  <a:schemeClr val="tx2">
                    <a:lumMod val="50000"/>
                  </a:schemeClr>
                </a:solidFill>
              </a:rPr>
              <a:t>неабходнасці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 да </a:t>
            </a:r>
            <a:r>
              <a:rPr lang="ru-RU" sz="4400" b="1" i="1" dirty="0" err="1" smtClean="0">
                <a:solidFill>
                  <a:schemeClr val="tx2">
                    <a:lumMod val="50000"/>
                  </a:schemeClr>
                </a:solidFill>
              </a:rPr>
              <a:t>пэўных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i="1" dirty="0" err="1" smtClean="0">
                <a:solidFill>
                  <a:schemeClr val="tx2">
                    <a:lumMod val="50000"/>
                  </a:schemeClr>
                </a:solidFill>
              </a:rPr>
              <a:t>радкоў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i="1" dirty="0" err="1" smtClean="0">
                <a:solidFill>
                  <a:schemeClr val="tx2">
                    <a:lumMod val="50000"/>
                  </a:schemeClr>
                </a:solidFill>
              </a:rPr>
              <a:t>ці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i="1" dirty="0" err="1" smtClean="0">
                <a:solidFill>
                  <a:schemeClr val="tx2">
                    <a:lumMod val="50000"/>
                  </a:schemeClr>
                </a:solidFill>
              </a:rPr>
              <a:t>эпізодаў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</a:rPr>
              <a:t>”.</a:t>
            </a:r>
            <a:endParaRPr lang="ru-RU" sz="4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681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7504" y="539908"/>
            <a:ext cx="8424936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i="1" dirty="0" err="1" smtClean="0">
                <a:solidFill>
                  <a:schemeClr val="bg1"/>
                </a:solidFill>
              </a:rPr>
              <a:t>Пры</a:t>
            </a:r>
            <a:r>
              <a:rPr lang="ru-RU" sz="4800" b="1" i="1" dirty="0" smtClean="0">
                <a:solidFill>
                  <a:schemeClr val="bg1"/>
                </a:solidFill>
              </a:rPr>
              <a:t> </a:t>
            </a:r>
            <a:r>
              <a:rPr lang="ru-RU" sz="4800" b="1" i="1" dirty="0" err="1" smtClean="0">
                <a:solidFill>
                  <a:schemeClr val="bg1"/>
                </a:solidFill>
              </a:rPr>
              <a:t>класным</a:t>
            </a:r>
            <a:r>
              <a:rPr lang="ru-RU" sz="4800" b="1" i="1" dirty="0" smtClean="0">
                <a:solidFill>
                  <a:schemeClr val="bg1"/>
                </a:solidFill>
              </a:rPr>
              <a:t> </a:t>
            </a:r>
            <a:r>
              <a:rPr lang="ru-RU" sz="4800" b="1" i="1" dirty="0" err="1" smtClean="0">
                <a:solidFill>
                  <a:schemeClr val="bg1"/>
                </a:solidFill>
              </a:rPr>
              <a:t>чытанні</a:t>
            </a:r>
            <a:r>
              <a:rPr lang="ru-RU" sz="48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звычайна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творы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чытаюцца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ўголас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пры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такім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чытанні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паўней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і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глыбей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выяўляецца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спецыфіка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літаратуры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як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слоўнага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віду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мастацтва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, для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якога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важна не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толькі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семантычнае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значэнне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, але і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гучанне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слоў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Пры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класным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чытанні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ўзнікае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калектыўнае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суперажыванне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Таму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ролю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класнага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чытання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ў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вывучэнні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мастацкага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твора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цяжка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пераацаніць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675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7504" y="620688"/>
            <a:ext cx="864096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800" b="1" i="1" dirty="0" err="1" smtClean="0">
                <a:solidFill>
                  <a:schemeClr val="bg1"/>
                </a:solidFill>
              </a:rPr>
              <a:t>Дамашняе</a:t>
            </a:r>
            <a:r>
              <a:rPr lang="ru-RU" sz="4800" b="1" i="1" dirty="0" smtClean="0">
                <a:solidFill>
                  <a:schemeClr val="bg1"/>
                </a:solidFill>
              </a:rPr>
              <a:t> </a:t>
            </a:r>
            <a:r>
              <a:rPr lang="ru-RU" sz="4800" b="1" i="1" dirty="0" err="1" smtClean="0">
                <a:solidFill>
                  <a:schemeClr val="bg1"/>
                </a:solidFill>
              </a:rPr>
              <a:t>чытанне</a:t>
            </a:r>
            <a:r>
              <a:rPr lang="ru-RU" sz="48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інтымнае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бо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вучань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застаецца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сам на сам з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творам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, з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пісьменнікам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3200" b="1" i="1" dirty="0" err="1">
                <a:solidFill>
                  <a:schemeClr val="tx2">
                    <a:lumMod val="50000"/>
                  </a:schemeClr>
                </a:solidFill>
              </a:rPr>
              <a:t>Ё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н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адчувае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сябе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ў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свеце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створаным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пісьменнікам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зусім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вольна,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бо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няма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патрэбы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суадносіцца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з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тым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, як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рэагуюць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іншыя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, як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яны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ацэньваюць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яго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пачуцці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яго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адносіны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 да </a:t>
            </a:r>
            <a:r>
              <a:rPr lang="ru-RU" sz="3200" b="1" i="1" dirty="0" err="1" smtClean="0">
                <a:solidFill>
                  <a:schemeClr val="tx2">
                    <a:lumMod val="50000"/>
                  </a:schemeClr>
                </a:solidFill>
              </a:rPr>
              <a:t>твора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414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404664"/>
            <a:ext cx="889248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800" b="1" i="1" dirty="0" err="1">
                <a:solidFill>
                  <a:schemeClr val="bg1"/>
                </a:solidFill>
              </a:rPr>
              <a:t>М</a:t>
            </a:r>
            <a:r>
              <a:rPr lang="ru-RU" sz="4800" b="1" i="1" dirty="0" err="1" smtClean="0">
                <a:solidFill>
                  <a:schemeClr val="bg1"/>
                </a:solidFill>
              </a:rPr>
              <a:t>етад</a:t>
            </a:r>
            <a:r>
              <a:rPr lang="ru-RU" sz="4800" b="1" i="1" dirty="0" smtClean="0">
                <a:solidFill>
                  <a:schemeClr val="bg1"/>
                </a:solidFill>
              </a:rPr>
              <a:t> </a:t>
            </a:r>
            <a:r>
              <a:rPr lang="ru-RU" sz="4800" b="1" i="1" dirty="0" err="1" smtClean="0">
                <a:solidFill>
                  <a:schemeClr val="bg1"/>
                </a:solidFill>
              </a:rPr>
              <a:t>выразнага</a:t>
            </a:r>
            <a:r>
              <a:rPr lang="ru-RU" sz="4800" b="1" i="1" dirty="0" smtClean="0">
                <a:solidFill>
                  <a:schemeClr val="bg1"/>
                </a:solidFill>
              </a:rPr>
              <a:t> </a:t>
            </a:r>
            <a:r>
              <a:rPr lang="ru-RU" sz="4800" b="1" i="1" dirty="0" err="1" smtClean="0">
                <a:solidFill>
                  <a:schemeClr val="bg1"/>
                </a:solidFill>
              </a:rPr>
              <a:t>чытання</a:t>
            </a:r>
            <a:r>
              <a:rPr lang="ru-RU" sz="4800" b="1" i="1" dirty="0" smtClean="0">
                <a:solidFill>
                  <a:schemeClr val="bg1"/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адносіцца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да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найбольш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спецыфічных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метадаў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выкладання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мастацкага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слова ў школе.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Выразнае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чытанне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цесна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звязана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з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асэнсаваным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чытаннем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Каб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выразна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прачытаць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трэба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перш за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ўсё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разумець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аб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чым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вядзецца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размова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ў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тэксце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зразумець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галоўную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думку,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характэрныя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асаблівасці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герояў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адносіны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аўтара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да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герояў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Метад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выразнага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чытання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прымяняецца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на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ўсіх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этапах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вывучэння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мастацкага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твора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. Да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яго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звяртаюцца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і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настаўнік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, і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вучні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070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32656"/>
            <a:ext cx="806489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Для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выпрацоўкі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выразнасці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чытання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мэтазгодна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выкарыстоўваць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наступныя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метадычныя</a:t>
            </a:r>
            <a:r>
              <a:rPr lang="ru-RU" sz="3200" b="1" i="1" dirty="0" smtClean="0">
                <a:solidFill>
                  <a:schemeClr val="bg1"/>
                </a:solidFill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</a:rPr>
              <a:t>прыёмы</a:t>
            </a:r>
            <a:r>
              <a:rPr lang="ru-RU" sz="3200" b="1" i="1" dirty="0" smtClean="0">
                <a:solidFill>
                  <a:schemeClr val="bg1"/>
                </a:solidFill>
              </a:rPr>
              <a:t>: </a:t>
            </a:r>
          </a:p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—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слуханне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ўзорнага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чытання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настаўніка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; </a:t>
            </a:r>
          </a:p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—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папярэдні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сэнсава-інтанацыйны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аналіз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тэксту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высвятленне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матываў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паводзін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дзейных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асоб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; </a:t>
            </a:r>
          </a:p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—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вуснае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маляванне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; </a:t>
            </a:r>
          </a:p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—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гукавое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выражэнне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знакаў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прыпынку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; </a:t>
            </a:r>
          </a:p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—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інсцэніроўка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асобных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эпізодаў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</a:rPr>
              <a:t>твора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738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73718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i="1" dirty="0" err="1" smtClean="0">
                <a:solidFill>
                  <a:schemeClr val="tx2">
                    <a:lumMod val="50000"/>
                  </a:schemeClr>
                </a:solidFill>
              </a:rPr>
              <a:t>Пры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50000"/>
                  </a:schemeClr>
                </a:solidFill>
              </a:rPr>
              <a:t>аналізе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50000"/>
                  </a:schemeClr>
                </a:solidFill>
              </a:rPr>
              <a:t>мастацкага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50000"/>
                  </a:schemeClr>
                </a:solidFill>
              </a:rPr>
              <a:t>твора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50000"/>
                  </a:schemeClr>
                </a:solidFill>
              </a:rPr>
              <a:t>найчасцей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50000"/>
                  </a:schemeClr>
                </a:solidFill>
              </a:rPr>
              <a:t>прымяняецца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i="1" dirty="0" err="1" smtClean="0">
                <a:solidFill>
                  <a:schemeClr val="bg1"/>
                </a:solidFill>
              </a:rPr>
              <a:t>выбарачнае</a:t>
            </a:r>
            <a:r>
              <a:rPr lang="ru-RU" sz="4400" b="1" i="1" dirty="0" smtClean="0">
                <a:solidFill>
                  <a:schemeClr val="bg1"/>
                </a:solidFill>
              </a:rPr>
              <a:t> </a:t>
            </a:r>
            <a:r>
              <a:rPr lang="ru-RU" sz="4400" b="1" i="1" dirty="0" err="1" smtClean="0">
                <a:solidFill>
                  <a:schemeClr val="bg1"/>
                </a:solidFill>
              </a:rPr>
              <a:t>чытанне</a:t>
            </a:r>
            <a:r>
              <a:rPr lang="ru-RU" sz="4400" b="1" i="1" dirty="0" smtClean="0">
                <a:solidFill>
                  <a:schemeClr val="bg1"/>
                </a:solidFill>
              </a:rPr>
              <a:t> 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50000"/>
                  </a:schemeClr>
                </a:solidFill>
              </a:rPr>
              <a:t>сцэны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4000" b="1" i="1" dirty="0" err="1" smtClean="0">
                <a:solidFill>
                  <a:schemeClr val="tx2">
                    <a:lumMod val="50000"/>
                  </a:schemeClr>
                </a:solidFill>
              </a:rPr>
              <a:t>эпізоду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4000" b="1" i="1" dirty="0" err="1" smtClean="0">
                <a:solidFill>
                  <a:schemeClr val="tx2">
                    <a:lumMod val="50000"/>
                  </a:schemeClr>
                </a:solidFill>
              </a:rPr>
              <a:t>з'явы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, акта, </a:t>
            </a:r>
            <a:r>
              <a:rPr lang="ru-RU" sz="4000" b="1" i="1" dirty="0" err="1" smtClean="0">
                <a:solidFill>
                  <a:schemeClr val="tx2">
                    <a:lumMod val="50000"/>
                  </a:schemeClr>
                </a:solidFill>
              </a:rPr>
              <a:t>страфы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4000" b="1" i="1" dirty="0" err="1" smtClean="0">
                <a:solidFill>
                  <a:schemeClr val="tx2">
                    <a:lumMod val="50000"/>
                  </a:schemeClr>
                </a:solidFill>
              </a:rPr>
              <a:t>бо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50000"/>
                  </a:schemeClr>
                </a:solidFill>
              </a:rPr>
              <a:t>рамкі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50000"/>
                  </a:schemeClr>
                </a:solidFill>
              </a:rPr>
              <a:t>ўрока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 не </a:t>
            </a:r>
            <a:r>
              <a:rPr lang="ru-RU" sz="4000" b="1" i="1" dirty="0" err="1" smtClean="0">
                <a:solidFill>
                  <a:schemeClr val="tx2">
                    <a:lumMod val="50000"/>
                  </a:schemeClr>
                </a:solidFill>
              </a:rPr>
              <a:t>заўсёды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50000"/>
                  </a:schemeClr>
                </a:solidFill>
              </a:rPr>
              <a:t>дазваляюць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i="1" dirty="0" err="1" smtClean="0">
                <a:solidFill>
                  <a:schemeClr val="tx2">
                    <a:lumMod val="50000"/>
                  </a:schemeClr>
                </a:solidFill>
              </a:rPr>
              <a:t>прачытаць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 увесь </a:t>
            </a:r>
            <a:r>
              <a:rPr lang="ru-RU" sz="4000" b="1" i="1" dirty="0" err="1" smtClean="0">
                <a:solidFill>
                  <a:schemeClr val="tx2">
                    <a:lumMod val="50000"/>
                  </a:schemeClr>
                </a:solidFill>
              </a:rPr>
              <a:t>твор</a:t>
            </a:r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endParaRPr lang="ru-RU" sz="4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455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570</TotalTime>
  <Words>1267</Words>
  <Application>Microsoft Office PowerPoint</Application>
  <PresentationFormat>Экран (4:3)</PresentationFormat>
  <Paragraphs>115</Paragraphs>
  <Slides>29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Дзякуй за ўвагу!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Shkola22</cp:lastModifiedBy>
  <cp:revision>53</cp:revision>
  <dcterms:created xsi:type="dcterms:W3CDTF">2014-03-06T16:24:47Z</dcterms:created>
  <dcterms:modified xsi:type="dcterms:W3CDTF">2014-04-21T13:20:10Z</dcterms:modified>
</cp:coreProperties>
</file>