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32"/>
  </p:notesMasterIdLst>
  <p:sldIdLst>
    <p:sldId id="256" r:id="rId2"/>
    <p:sldId id="257" r:id="rId3"/>
    <p:sldId id="258" r:id="rId4"/>
    <p:sldId id="278" r:id="rId5"/>
    <p:sldId id="259" r:id="rId6"/>
    <p:sldId id="277" r:id="rId7"/>
    <p:sldId id="260" r:id="rId8"/>
    <p:sldId id="279" r:id="rId9"/>
    <p:sldId id="261" r:id="rId10"/>
    <p:sldId id="280" r:id="rId11"/>
    <p:sldId id="264" r:id="rId12"/>
    <p:sldId id="281" r:id="rId13"/>
    <p:sldId id="265" r:id="rId14"/>
    <p:sldId id="283" r:id="rId15"/>
    <p:sldId id="284" r:id="rId16"/>
    <p:sldId id="266" r:id="rId17"/>
    <p:sldId id="282" r:id="rId18"/>
    <p:sldId id="267" r:id="rId19"/>
    <p:sldId id="285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86" r:id="rId28"/>
    <p:sldId id="275" r:id="rId29"/>
    <p:sldId id="276" r:id="rId30"/>
    <p:sldId id="263" r:id="rId31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28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2FE4A028-2F79-4B63-8604-15CC82B23C6B}" type="datetimeFigureOut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147C9870-C558-4BA1-886A-66B58DE77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3872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9800" y="750888"/>
            <a:ext cx="5008563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08988F7-B456-47F5-9179-C44F3690CC7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9800" y="750888"/>
            <a:ext cx="5008563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F2B8AA-8FD6-4B74-88C9-3C2F9C8E1DE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9E85593D-9621-49A8-B27B-FDA8B33499D6}" type="datetimeFigureOut">
              <a:rPr lang="ru-RU" smtClean="0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37A1D67A-F610-4C31-94D1-E443448D5A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56D0AB-54EF-40CB-BC52-67109C216BE4}" type="datetimeFigureOut">
              <a:rPr lang="ru-RU" smtClean="0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182F3-2BDA-4A9C-BF10-10AC75613B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A79F7E-5A10-4170-A338-2A8ACD490FCA}" type="datetimeFigureOut">
              <a:rPr lang="ru-RU" smtClean="0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70E4E8-081D-4ACC-A5C4-06A87784F7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539B7157-D9AE-4B18-8F8D-08784EC64E6F}" type="datetimeFigureOut">
              <a:rPr lang="ru-RU" smtClean="0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BF0EB6AD-E5B5-4198-A2E6-EB3AF6F9E4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B4433370-7576-4D51-88A4-2E62B6F0E176}" type="datetimeFigureOut">
              <a:rPr lang="ru-RU" smtClean="0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824164EA-F29D-4A47-8499-5B378CC5A2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2C2EC2-CEA2-41E4-8AE2-297531998042}" type="datetimeFigureOut">
              <a:rPr lang="ru-RU" smtClean="0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8F2B7F-4996-4603-8D45-9A5D9FEAEF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6C3135-633C-428D-8F40-1E95D96E2543}" type="datetimeFigureOut">
              <a:rPr lang="ru-RU" smtClean="0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057598-1E52-463E-A9DF-6C0C8754DC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2B699E6A-0A4C-4C9B-9CFA-3E9D12F5D88A}" type="datetimeFigureOut">
              <a:rPr lang="ru-RU" smtClean="0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45474D6-7E79-4937-AFEC-EA59E2A3E5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99DC6F-4509-4FB4-8CDB-EAE460015A76}" type="datetimeFigureOut">
              <a:rPr lang="ru-RU" smtClean="0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1C2061-10AC-4F17-804A-0C62EDDAD0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1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F2C49337-FF0A-4249-BBB2-980E641F5FF6}" type="datetimeFigureOut">
              <a:rPr lang="ru-RU" smtClean="0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139FEED2-C07B-4051-BDC2-C9915816B0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044460E1-E570-4733-98F8-4EDA6633CA08}" type="datetimeFigureOut">
              <a:rPr lang="ru-RU" smtClean="0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B27B5A90-C5BD-4514-B755-C397835EED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AE53DDB-655B-42D2-AE55-C0BFB3AEA602}" type="datetimeFigureOut">
              <a:rPr lang="ru-RU" smtClean="0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7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E16D744-026B-4E30-B9F1-EB43C11DEA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ransition>
    <p:pull dir="l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olreferat.com/&#1069;&#1090;&#1080;&#1082;&#1077;&#1090;_&#1088;&#1072;&#1079;&#1075;&#1086;&#1074;&#1086;&#1088;&#1072;_&#1087;&#1086;_&#1090;&#1077;&#1083;&#1077;&#1092;&#1086;&#1085;&#1091;" TargetMode="External"/><Relationship Id="rId2" Type="http://schemas.openxmlformats.org/officeDocument/2006/relationships/hyperlink" Target="http://sekretar-eps.ru/katalog_statei/osobennosti_delovogo_telefonnogo_etiketa_i_razgovori_po_sotovomu_telefonu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sotel66.ru/informaciya?c=more&amp;id=77" TargetMode="External"/><Relationship Id="rId5" Type="http://schemas.openxmlformats.org/officeDocument/2006/relationships/hyperlink" Target="http://ekonomschool.ucoz.ru/publ/5-1-0-29" TargetMode="External"/><Relationship Id="rId4" Type="http://schemas.openxmlformats.org/officeDocument/2006/relationships/hyperlink" Target="http://mirsovetov.ru/a/hi-tech/cellular-phone/mobile-radiation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alpha val="44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DC: рынок телефонов во втором квартале 2011 г. // DaoMail.ru - социальная почтовая служб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4" y="2997594"/>
            <a:ext cx="6802487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1949" y="2132857"/>
            <a:ext cx="4248151" cy="3815228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scene3d>
            <a:camera prst="perspectiveHeroicExtremeLeftFacing"/>
            <a:lightRig rig="threePt" dir="t"/>
          </a:scene3d>
        </p:spPr>
      </p:pic>
      <p:sp>
        <p:nvSpPr>
          <p:cNvPr id="3" name="Прямоугольник 2"/>
          <p:cNvSpPr/>
          <p:nvPr/>
        </p:nvSpPr>
        <p:spPr>
          <a:xfrm>
            <a:off x="277730" y="620688"/>
            <a:ext cx="869166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3000" b="1" cap="small" dirty="0">
                <a:ln w="10541" cmpd="sng">
                  <a:solidFill>
                    <a:srgbClr val="FE8637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E8637">
                        <a:tint val="40000"/>
                        <a:satMod val="250000"/>
                      </a:srgbClr>
                    </a:gs>
                    <a:gs pos="9000">
                      <a:srgbClr val="FE8637">
                        <a:tint val="52000"/>
                        <a:satMod val="300000"/>
                      </a:srgbClr>
                    </a:gs>
                    <a:gs pos="50000">
                      <a:srgbClr val="FE8637">
                        <a:shade val="20000"/>
                        <a:satMod val="300000"/>
                      </a:srgbClr>
                    </a:gs>
                    <a:gs pos="79000">
                      <a:srgbClr val="FE8637">
                        <a:tint val="52000"/>
                        <a:satMod val="300000"/>
                      </a:srgbClr>
                    </a:gs>
                    <a:gs pos="100000">
                      <a:srgbClr val="FE8637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Book Antiqua" pitchFamily="18" charset="0"/>
              </a:rPr>
              <a:t>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Классный час</a:t>
            </a:r>
            <a:b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«Культура общения: сотовый телефон»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Общие правила телефонного разговора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4578" name="Rectangle 1"/>
          <p:cNvSpPr>
            <a:spLocks noChangeArrowheads="1"/>
          </p:cNvSpPr>
          <p:nvPr/>
        </p:nvSpPr>
        <p:spPr bwMode="auto">
          <a:xfrm>
            <a:off x="1258893" y="1268385"/>
            <a:ext cx="748982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buFontTx/>
              <a:buBlip>
                <a:blip r:embed="rId2"/>
              </a:buBlip>
            </a:pPr>
            <a:r>
              <a:rPr lang="ru-RU" sz="2000" b="1">
                <a:solidFill>
                  <a:schemeClr val="tx2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Во время телефонного разговора считается неприличным, что-то есть, пить, курить, шуршать бумагой, жевать резинку</a:t>
            </a:r>
          </a:p>
          <a:p>
            <a:pPr algn="just" eaLnBrk="0" hangingPunct="0">
              <a:buFontTx/>
              <a:buBlip>
                <a:blip r:embed="rId2"/>
              </a:buBlip>
            </a:pPr>
            <a:r>
              <a:rPr lang="ru-RU" sz="2000" b="1">
                <a:solidFill>
                  <a:schemeClr val="tx2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 Недопустимо, сняв трубку и ответив: «Минуточку», заставлять звонящего ждать, пока вы справитесь со своими делами. Это возможно только в крайнем случае и только в пределах одной минуты. Если в данный момент вы очень заняты и не можете разговаривать, лучше извиниться и предложить перезвонить.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50975" y="4432302"/>
            <a:ext cx="2859088" cy="42418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Общие правила телефонного разговора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5602" name="Rectangle 1"/>
          <p:cNvSpPr>
            <a:spLocks noChangeArrowheads="1"/>
          </p:cNvSpPr>
          <p:nvPr/>
        </p:nvSpPr>
        <p:spPr bwMode="auto">
          <a:xfrm>
            <a:off x="1258888" y="961562"/>
            <a:ext cx="7273925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Tx/>
              <a:buBlip>
                <a:blip r:embed="rId2"/>
              </a:buBlip>
            </a:pPr>
            <a:r>
              <a:rPr lang="ru-RU" sz="2400" b="1">
                <a:solidFill>
                  <a:schemeClr val="tx2"/>
                </a:solidFill>
                <a:latin typeface="Book Antiqua" pitchFamily="18" charset="0"/>
              </a:rPr>
              <a:t> Перезванивайте всегда, когда ждут вашего звонка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400" b="1">
                <a:solidFill>
                  <a:schemeClr val="tx2"/>
                </a:solidFill>
                <a:latin typeface="Book Antiqua" pitchFamily="18" charset="0"/>
              </a:rPr>
              <a:t> Если вы «не туда попали», не следует выяснять: «А какой у вас номер?»</a:t>
            </a:r>
          </a:p>
          <a:p>
            <a:pPr algn="just"/>
            <a:r>
              <a:rPr lang="ru-RU" sz="2400" b="1">
                <a:solidFill>
                  <a:schemeClr val="tx2"/>
                </a:solidFill>
                <a:latin typeface="Book Antiqua" pitchFamily="18" charset="0"/>
              </a:rPr>
              <a:t> Можно уточнить: «Это номер такой-то…?», услышав отрицательный ответ, извиниться и положить трубку</a:t>
            </a:r>
          </a:p>
          <a:p>
            <a:pPr algn="just"/>
            <a:endParaRPr lang="ru-RU" sz="2000" b="1">
              <a:solidFill>
                <a:schemeClr val="tx2"/>
              </a:solidFill>
              <a:latin typeface="Book Antiqua" pitchFamily="18" charset="0"/>
            </a:endParaRP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5" y="3294063"/>
            <a:ext cx="4248151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Прямоугольник 5"/>
          <p:cNvSpPr>
            <a:spLocks noChangeArrowheads="1"/>
          </p:cNvSpPr>
          <p:nvPr/>
        </p:nvSpPr>
        <p:spPr bwMode="auto">
          <a:xfrm>
            <a:off x="8650288" y="6642100"/>
            <a:ext cx="49404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2"/>
                </a:solidFill>
                <a:latin typeface="Gill Sans MT" pitchFamily="34" charset="0"/>
              </a:rPr>
              <a:t>kleo.ru</a:t>
            </a:r>
            <a:endParaRPr lang="ru-RU" sz="800">
              <a:solidFill>
                <a:schemeClr val="bg2"/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Общие правила телефонного разговора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1042989" y="954016"/>
            <a:ext cx="7777163" cy="2608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Tx/>
              <a:buBlip>
                <a:blip r:embed="rId2"/>
              </a:buBlip>
            </a:pPr>
            <a:r>
              <a:rPr lang="ru-RU" sz="2000" b="1">
                <a:solidFill>
                  <a:schemeClr val="tx2"/>
                </a:solidFill>
                <a:latin typeface="Book Antiqua" pitchFamily="18" charset="0"/>
              </a:rPr>
              <a:t> Звонок домой является вторжением в личную жизнь, поэтому всегда спрашивайте, в удобное ли время вы звоните: «У вас есть время со мной поговорить?», «Вы сейчас очень заняты?» и т. п. 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000" b="1">
                <a:solidFill>
                  <a:schemeClr val="tx2"/>
                </a:solidFill>
                <a:latin typeface="Book Antiqua" pitchFamily="18" charset="0"/>
              </a:rPr>
              <a:t>Если ответ положительный, вы можете поговорить в свое удовольствие, но услышав первые признаки желания завершить беседу, следует вежливо попрощаться. </a:t>
            </a:r>
          </a:p>
          <a:p>
            <a:pPr algn="just"/>
            <a:endParaRPr lang="ru-RU" sz="2000" b="1">
              <a:solidFill>
                <a:schemeClr val="tx2"/>
              </a:solidFill>
              <a:latin typeface="Book Antiqua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8389" y="3206752"/>
            <a:ext cx="5237163" cy="6948488"/>
          </a:xfrm>
          <a:prstGeom prst="rect">
            <a:avLst/>
          </a:prstGeom>
          <a:noFill/>
        </p:spPr>
      </p:pic>
      <p:sp>
        <p:nvSpPr>
          <p:cNvPr id="26628" name="Прямоугольник 5"/>
          <p:cNvSpPr>
            <a:spLocks noChangeArrowheads="1"/>
          </p:cNvSpPr>
          <p:nvPr/>
        </p:nvSpPr>
        <p:spPr bwMode="auto">
          <a:xfrm>
            <a:off x="7812088" y="6453188"/>
            <a:ext cx="92551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solidFill>
                  <a:schemeClr val="bg2"/>
                </a:solidFill>
                <a:latin typeface="Gill Sans MT" pitchFamily="34" charset="0"/>
              </a:rPr>
              <a:t>groupon.pl</a:t>
            </a:r>
            <a:endParaRPr lang="ru-RU" sz="800">
              <a:solidFill>
                <a:schemeClr val="bg2"/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Общие правила телефонного разговора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7650" name="Rectangle 1"/>
          <p:cNvSpPr>
            <a:spLocks noChangeArrowheads="1"/>
          </p:cNvSpPr>
          <p:nvPr/>
        </p:nvSpPr>
        <p:spPr bwMode="auto">
          <a:xfrm>
            <a:off x="1042988" y="1125413"/>
            <a:ext cx="770572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Tx/>
              <a:buBlip>
                <a:blip r:embed="rId2"/>
              </a:buBlip>
            </a:pPr>
            <a:r>
              <a:rPr lang="ru-RU" sz="2000" b="1">
                <a:solidFill>
                  <a:schemeClr val="tx2"/>
                </a:solidFill>
                <a:latin typeface="Book Antiqua" pitchFamily="18" charset="0"/>
              </a:rPr>
              <a:t> Разговор по телефону должен быть предельно вежлив. Недопустимо кричать и раздражаться во время телефонного разговора, это является грубым нарушением этики межличностного и делового общения. В ответ на оскорбление кладут трубку. Ругань по телефону считается противозаконной.</a:t>
            </a:r>
          </a:p>
          <a:p>
            <a:pPr algn="just"/>
            <a:endParaRPr lang="ru-RU" sz="2000" b="1">
              <a:solidFill>
                <a:schemeClr val="tx2"/>
              </a:solidFill>
              <a:latin typeface="Book Antiqua" pitchFamily="18" charset="0"/>
            </a:endParaRPr>
          </a:p>
          <a:p>
            <a:pPr algn="just"/>
            <a:endParaRPr lang="ru-RU" sz="2000" b="1">
              <a:solidFill>
                <a:schemeClr val="tx2"/>
              </a:solidFill>
              <a:latin typeface="Book Antiqua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0851" y="2895604"/>
            <a:ext cx="4217988" cy="7242175"/>
          </a:xfrm>
          <a:prstGeom prst="rect">
            <a:avLst/>
          </a:prstGeom>
          <a:noFill/>
        </p:spPr>
      </p:pic>
      <p:sp>
        <p:nvSpPr>
          <p:cNvPr id="27652" name="Прямоугольник 5"/>
          <p:cNvSpPr>
            <a:spLocks noChangeArrowheads="1"/>
          </p:cNvSpPr>
          <p:nvPr/>
        </p:nvSpPr>
        <p:spPr bwMode="auto">
          <a:xfrm>
            <a:off x="8027988" y="6642100"/>
            <a:ext cx="64793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2"/>
                </a:solidFill>
                <a:latin typeface="Gill Sans MT" pitchFamily="34" charset="0"/>
              </a:rPr>
              <a:t>rosrealt.ru</a:t>
            </a:r>
            <a:endParaRPr lang="ru-RU" sz="800">
              <a:solidFill>
                <a:schemeClr val="bg2"/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Общие правила телефонного разговора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8674" name="Rectangle 1"/>
          <p:cNvSpPr>
            <a:spLocks noChangeArrowheads="1"/>
          </p:cNvSpPr>
          <p:nvPr/>
        </p:nvSpPr>
        <p:spPr bwMode="auto">
          <a:xfrm>
            <a:off x="1042988" y="827092"/>
            <a:ext cx="77057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Tx/>
              <a:buBlip>
                <a:blip r:embed="rId3"/>
              </a:buBlip>
            </a:pPr>
            <a:r>
              <a:rPr lang="ru-RU" sz="2000" b="1">
                <a:solidFill>
                  <a:schemeClr val="tx2"/>
                </a:solidFill>
                <a:latin typeface="Book Antiqua" pitchFamily="18" charset="0"/>
              </a:rPr>
              <a:t>Беседа по телефону должна быть учтиво, но немедленно завершена, если к вам в дом пришел гость или посетитель в офис. Следует извиниться и, кратко назвав причину, договориться о звонке. </a:t>
            </a:r>
          </a:p>
          <a:p>
            <a:pPr algn="just">
              <a:buFontTx/>
              <a:buBlip>
                <a:blip r:embed="rId3"/>
              </a:buBlip>
            </a:pPr>
            <a:r>
              <a:rPr lang="ru-RU" sz="2000" b="1">
                <a:solidFill>
                  <a:schemeClr val="tx2"/>
                </a:solidFill>
                <a:latin typeface="Book Antiqua" pitchFamily="18" charset="0"/>
              </a:rPr>
              <a:t>Дома вы можете сказать: «Прошу меня извинить, ко мне пришли гости, я перезвоню вам завтра вечером (утром)»; на работе: «Простите, ко мне пришел посетитель, я перезвоню вам примерно через час». Обязательно выполните свое обещание.</a:t>
            </a:r>
          </a:p>
          <a:p>
            <a:pPr algn="just"/>
            <a:endParaRPr lang="ru-RU" sz="2000" b="1">
              <a:solidFill>
                <a:schemeClr val="tx2"/>
              </a:solidFill>
              <a:latin typeface="Book Antiqua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0627" y="3292479"/>
            <a:ext cx="4852988" cy="3681413"/>
          </a:xfrm>
          <a:prstGeom prst="rect">
            <a:avLst/>
          </a:prstGeom>
          <a:noFill/>
        </p:spPr>
      </p:pic>
      <p:sp>
        <p:nvSpPr>
          <p:cNvPr id="28676" name="Прямоугольник 4"/>
          <p:cNvSpPr>
            <a:spLocks noChangeArrowheads="1"/>
          </p:cNvSpPr>
          <p:nvPr/>
        </p:nvSpPr>
        <p:spPr bwMode="auto">
          <a:xfrm>
            <a:off x="6516688" y="6642100"/>
            <a:ext cx="158569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2"/>
                </a:solidFill>
                <a:latin typeface="Gill Sans MT" pitchFamily="34" charset="0"/>
              </a:rPr>
              <a:t>http://videoblock.info/vinni_p…</a:t>
            </a:r>
            <a:endParaRPr lang="ru-RU" sz="800">
              <a:solidFill>
                <a:schemeClr val="bg2"/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40" y="3141665"/>
            <a:ext cx="442912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Общие правила телефонного разговора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0723" name="Rectangle 1"/>
          <p:cNvSpPr>
            <a:spLocks noChangeArrowheads="1"/>
          </p:cNvSpPr>
          <p:nvPr/>
        </p:nvSpPr>
        <p:spPr bwMode="auto">
          <a:xfrm>
            <a:off x="1116018" y="1350838"/>
            <a:ext cx="770413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Tx/>
              <a:buBlip>
                <a:blip r:embed="rId3"/>
              </a:buBlip>
            </a:pPr>
            <a:r>
              <a:rPr lang="ru-RU" sz="2000" b="1">
                <a:solidFill>
                  <a:schemeClr val="tx2"/>
                </a:solidFill>
                <a:latin typeface="Book Antiqua" pitchFamily="18" charset="0"/>
              </a:rPr>
              <a:t>Если во время разговора оборвалась связь, следует положить трубку; вновь набирает номер тот, кто позвонил. </a:t>
            </a:r>
          </a:p>
          <a:p>
            <a:pPr algn="just"/>
            <a:endParaRPr lang="ru-RU" sz="2000" b="1">
              <a:solidFill>
                <a:schemeClr val="tx2"/>
              </a:solidFill>
              <a:latin typeface="Book Antiqua" pitchFamily="18" charset="0"/>
            </a:endParaRPr>
          </a:p>
          <a:p>
            <a:pPr algn="just">
              <a:buFontTx/>
              <a:buBlip>
                <a:blip r:embed="rId3"/>
              </a:buBlip>
            </a:pPr>
            <a:r>
              <a:rPr lang="ru-RU" sz="2000" b="1">
                <a:solidFill>
                  <a:schemeClr val="tx2"/>
                </a:solidFill>
                <a:latin typeface="Book Antiqua" pitchFamily="18" charset="0"/>
              </a:rPr>
              <a:t>Инициатива завершения телефонного разговора принадлежит тому, кто позвонил. Исключение составляет разговор со старшими по возрасту или социальному положению.</a:t>
            </a:r>
          </a:p>
          <a:p>
            <a:pPr algn="just"/>
            <a:endParaRPr lang="ru-RU" sz="2000" b="1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30724" name="Прямоугольник 6"/>
          <p:cNvSpPr>
            <a:spLocks noChangeArrowheads="1"/>
          </p:cNvSpPr>
          <p:nvPr/>
        </p:nvSpPr>
        <p:spPr bwMode="auto">
          <a:xfrm>
            <a:off x="7440613" y="6642100"/>
            <a:ext cx="170271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2"/>
                </a:solidFill>
                <a:latin typeface="Gill Sans MT" pitchFamily="34" charset="0"/>
              </a:rPr>
              <a:t>http://ru.123rf.com/photo_4485…</a:t>
            </a:r>
            <a:endParaRPr lang="ru-RU" sz="800">
              <a:solidFill>
                <a:schemeClr val="bg2"/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Общие правила телефонного разговора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1746" name="Rectangle 1"/>
          <p:cNvSpPr>
            <a:spLocks noChangeArrowheads="1"/>
          </p:cNvSpPr>
          <p:nvPr/>
        </p:nvSpPr>
        <p:spPr bwMode="auto">
          <a:xfrm>
            <a:off x="683568" y="1484784"/>
            <a:ext cx="352742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 b="1" dirty="0">
                <a:solidFill>
                  <a:schemeClr val="tx2"/>
                </a:solidFill>
                <a:latin typeface="Book Antiqua" pitchFamily="18" charset="0"/>
              </a:rPr>
              <a:t> Ничто не заменит теплых слов благодарности и прощания в конце любой беседы, разговора. При этом следует помнить, что слова прощания должны содержать возможность будущего контакта: «Давайте созвонимся в следующий вторник», «увидимся завтра» и т. д.</a:t>
            </a:r>
          </a:p>
          <a:p>
            <a:pPr algn="just"/>
            <a:endParaRPr lang="ru-RU" sz="2000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908051"/>
            <a:ext cx="4124325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Прямоугольник 5"/>
          <p:cNvSpPr>
            <a:spLocks noChangeArrowheads="1"/>
          </p:cNvSpPr>
          <p:nvPr/>
        </p:nvSpPr>
        <p:spPr bwMode="auto">
          <a:xfrm>
            <a:off x="7591425" y="6642100"/>
            <a:ext cx="155202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2"/>
                </a:solidFill>
                <a:latin typeface="Gill Sans MT" pitchFamily="34" charset="0"/>
              </a:rPr>
              <a:t>http://e-lizzz.livejournal.com…</a:t>
            </a:r>
            <a:endParaRPr lang="ru-RU" sz="800">
              <a:solidFill>
                <a:schemeClr val="bg2"/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Разговор по телефону запрещен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1" y="1420815"/>
            <a:ext cx="3408363" cy="2413000"/>
          </a:xfrm>
          <a:prstGeom prst="rect">
            <a:avLst/>
          </a:prstGeom>
          <a:noFill/>
        </p:spPr>
      </p:pic>
      <p:sp>
        <p:nvSpPr>
          <p:cNvPr id="32771" name="Прямоугольник 3"/>
          <p:cNvSpPr>
            <a:spLocks noChangeArrowheads="1"/>
          </p:cNvSpPr>
          <p:nvPr/>
        </p:nvSpPr>
        <p:spPr bwMode="auto">
          <a:xfrm>
            <a:off x="1476381" y="3500438"/>
            <a:ext cx="81785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Gill Sans MT" pitchFamily="34" charset="0"/>
              </a:rPr>
              <a:t>autocentre.ua</a:t>
            </a:r>
            <a:endParaRPr lang="ru-RU" sz="800">
              <a:latin typeface="Corbel" pitchFamily="34" charset="0"/>
            </a:endParaRPr>
          </a:p>
        </p:txBody>
      </p:sp>
      <p:pic>
        <p:nvPicPr>
          <p:cNvPr id="3277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30" y="1341440"/>
            <a:ext cx="24098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21277" y="3724275"/>
            <a:ext cx="3840163" cy="2884488"/>
          </a:xfrm>
          <a:prstGeom prst="rect">
            <a:avLst/>
          </a:prstGeom>
          <a:noFill/>
        </p:spPr>
      </p:pic>
      <p:sp>
        <p:nvSpPr>
          <p:cNvPr id="32774" name="Прямоугольник 6"/>
          <p:cNvSpPr>
            <a:spLocks noChangeArrowheads="1"/>
          </p:cNvSpPr>
          <p:nvPr/>
        </p:nvSpPr>
        <p:spPr bwMode="auto">
          <a:xfrm>
            <a:off x="5580070" y="6308725"/>
            <a:ext cx="65915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Gill Sans MT" pitchFamily="34" charset="0"/>
              </a:rPr>
              <a:t>valstietis.lt</a:t>
            </a:r>
            <a:endParaRPr lang="ru-RU" sz="800">
              <a:latin typeface="Corbel" pitchFamily="34" charset="0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3865563"/>
            <a:ext cx="3925888" cy="2743200"/>
          </a:xfrm>
          <a:prstGeom prst="rect">
            <a:avLst/>
          </a:prstGeom>
          <a:noFill/>
        </p:spPr>
      </p:pic>
      <p:sp>
        <p:nvSpPr>
          <p:cNvPr id="32776" name="Прямоугольник 9"/>
          <p:cNvSpPr>
            <a:spLocks noChangeArrowheads="1"/>
          </p:cNvSpPr>
          <p:nvPr/>
        </p:nvSpPr>
        <p:spPr bwMode="auto">
          <a:xfrm>
            <a:off x="1547818" y="6308725"/>
            <a:ext cx="88838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Gill Sans MT" pitchFamily="34" charset="0"/>
              </a:rPr>
              <a:t>blog.jammer.su</a:t>
            </a:r>
            <a:endParaRPr lang="ru-RU" sz="800">
              <a:latin typeface="Corbe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5"/>
            <a:ext cx="7498080" cy="85042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Плюсы и минусы мобильного телефона</a:t>
            </a:r>
            <a:b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</a:br>
            <a:r>
              <a:rPr lang="ru-RU" sz="31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Заполни таблицу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87451" y="1341438"/>
          <a:ext cx="7776864" cy="518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+</a:t>
                      </a:r>
                      <a:endParaRPr lang="ru-RU" sz="4000" dirty="0"/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_</a:t>
                      </a:r>
                      <a:endParaRPr lang="ru-RU" sz="4000" dirty="0"/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506" name="Picture 2" descr="Желтая кнопка со знаком вопро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864096" cy="8640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4" descr="Вопросительный знак в круг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00952" y="1371601"/>
            <a:ext cx="1141413" cy="89058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2988" y="2"/>
          <a:ext cx="8100392" cy="7590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0196"/>
                <a:gridCol w="4050196"/>
              </a:tblGrid>
              <a:tr h="961067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+</a:t>
                      </a:r>
                      <a:endParaRPr lang="ru-RU" sz="4000" dirty="0"/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_</a:t>
                      </a:r>
                      <a:endParaRPr lang="ru-RU" sz="4000" dirty="0"/>
                    </a:p>
                  </a:txBody>
                  <a:tcPr>
                    <a:solidFill>
                      <a:schemeClr val="tx2">
                        <a:lumMod val="75000"/>
                        <a:lumOff val="25000"/>
                      </a:schemeClr>
                    </a:solidFill>
                  </a:tcPr>
                </a:tc>
              </a:tr>
              <a:tr h="9610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Можно в любой момент дозвониться до близких людей</a:t>
                      </a:r>
                      <a:endParaRPr lang="ru-RU" sz="1100" b="1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Опасны разговоры за рулем</a:t>
                      </a:r>
                      <a:endParaRPr lang="ru-RU" sz="1100" b="1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89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Можно в любой момент дозвониться в экстренные службы: спасатели, полиция, скорая помощь</a:t>
                      </a:r>
                      <a:endParaRPr lang="ru-RU" sz="1100" b="1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Излучение телефона опасно для здоровья человека</a:t>
                      </a:r>
                      <a:endParaRPr lang="ru-RU" sz="1100" b="1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89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Удобно пользоваться телефонной книгой</a:t>
                      </a:r>
                      <a:endParaRPr lang="ru-RU" sz="1100" b="1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Увеличиваются расходы семьи на оплату телефонных разговоров всех членов семьи</a:t>
                      </a:r>
                      <a:endParaRPr lang="ru-RU" sz="1100" b="1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10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Возможность оплаты счетов за коммунальные услуги</a:t>
                      </a:r>
                      <a:endParaRPr lang="ru-RU" sz="1100" b="1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Обеднение лексикона из-за постоянного использования СМС</a:t>
                      </a:r>
                      <a:endParaRPr lang="ru-RU" sz="1100" b="1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10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Компактен</a:t>
                      </a:r>
                      <a:endParaRPr lang="ru-RU" sz="1100" b="1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Утрата прямого контакта с друзьями и  дальними родственниками</a:t>
                      </a:r>
                      <a:endParaRPr lang="ru-RU" sz="1100" b="1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482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Большие расстояния больше не мешают вашему общению</a:t>
                      </a:r>
                      <a:endParaRPr lang="ru-RU" sz="1100" b="1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 доступны в любую минуту – то есть вы теперь «должны» быть доступны в любой момент, быть на связи, в том числе для тех, от кого порою хотелось бы скрыться</a:t>
                      </a:r>
                      <a:endParaRPr lang="ru-RU" sz="1100" b="1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1506" name="Picture 2" descr="Желтая кнопка со знаком вопро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864096" cy="8640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4" descr="Вопросительный знак в круг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2244" y="146050"/>
            <a:ext cx="1139825" cy="89058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7074" y="-66675"/>
            <a:ext cx="2127251" cy="2273300"/>
          </a:xfrm>
          <a:prstGeom prst="rect">
            <a:avLst/>
          </a:prstGeom>
          <a:noFill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0749" y="4700590"/>
            <a:ext cx="2127251" cy="2273300"/>
          </a:xfrm>
          <a:prstGeom prst="rect">
            <a:avLst/>
          </a:prstGeom>
          <a:noFill/>
        </p:spPr>
      </p:pic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1258888" y="730306"/>
            <a:ext cx="6121400" cy="4224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2400" b="1">
                <a:solidFill>
                  <a:schemeClr val="tx2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По последним опубликованным данным аналитических компаний, число пользователей сотовой связи в России превысило 137 миллионов, а показатель проникновения достиг 95%. </a:t>
            </a:r>
          </a:p>
          <a:p>
            <a:pPr indent="450850" algn="just"/>
            <a:r>
              <a:rPr lang="ru-RU" sz="2400" b="1">
                <a:solidFill>
                  <a:schemeClr val="tx2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Сотовая связь стала социальным явлением, ее удобства очевидны всем: она предоставляет широкие возможности для общения — голосового, передачи данных, доступа в интернет. 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2"/>
          <p:cNvSpPr txBox="1">
            <a:spLocks noChangeArrowheads="1"/>
          </p:cNvSpPr>
          <p:nvPr/>
        </p:nvSpPr>
        <p:spPr bwMode="auto">
          <a:xfrm>
            <a:off x="1116013" y="476254"/>
            <a:ext cx="75596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Blip>
                <a:blip r:embed="rId2"/>
              </a:buBlip>
            </a:pPr>
            <a:r>
              <a:rPr lang="ru-RU" sz="2000" b="1">
                <a:solidFill>
                  <a:schemeClr val="tx2"/>
                </a:solidFill>
                <a:latin typeface="Book Antiqua" pitchFamily="18" charset="0"/>
              </a:rPr>
              <a:t>В зависимости от частоты и мощности радиосигналов телефоны  могут существенно изменять фоновые значения магнитного поля Земли (то есть те значения, к которым мы уже адаптировались). </a:t>
            </a:r>
          </a:p>
          <a:p>
            <a:pPr algn="just">
              <a:buFontTx/>
              <a:buBlip>
                <a:blip r:embed="rId2"/>
              </a:buBlip>
            </a:pPr>
            <a:r>
              <a:rPr lang="ru-RU" sz="2000" b="1">
                <a:solidFill>
                  <a:schemeClr val="tx2"/>
                </a:solidFill>
                <a:latin typeface="Book Antiqua" pitchFamily="18" charset="0"/>
              </a:rPr>
              <a:t>В этом легко убедиться – поднесите звонящий телефон к радиоприемнику, или к динамикам компьютера, и Вы услышите сильное трещание; прием звонка или СМС  у монитора может вызвать эффект «плывущего» экрана и т.д.</a:t>
            </a:r>
          </a:p>
          <a:p>
            <a:endParaRPr lang="ru-RU">
              <a:solidFill>
                <a:schemeClr val="tx2"/>
              </a:solidFill>
              <a:latin typeface="Book Antiqua" pitchFamily="18" charset="0"/>
            </a:endParaRPr>
          </a:p>
        </p:txBody>
      </p:sp>
      <p:pic>
        <p:nvPicPr>
          <p:cNvPr id="35842" name="Picture 2" descr="Просмотреть подробност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9" y="5157792"/>
            <a:ext cx="1368425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6" descr="Просмотреть подробност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7" y="3357564"/>
            <a:ext cx="3052763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2"/>
          <p:cNvSpPr txBox="1">
            <a:spLocks noChangeArrowheads="1"/>
          </p:cNvSpPr>
          <p:nvPr/>
        </p:nvSpPr>
        <p:spPr bwMode="auto">
          <a:xfrm>
            <a:off x="1042993" y="188915"/>
            <a:ext cx="7921625" cy="3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solidFill>
                  <a:schemeClr val="tx2"/>
                </a:solidFill>
                <a:latin typeface="Book Antiqua" pitchFamily="18" charset="0"/>
              </a:rPr>
              <a:t>Относительно угрозы здоровью – огромное количество мнений. Одни исследователи говорят о повышении риска развитии лейкемии, рака костного мозга, опухолей головного мозга, снижении иммунитета, работоспособности, нарушении сна и т.д. </a:t>
            </a:r>
          </a:p>
          <a:p>
            <a:pPr algn="just"/>
            <a:r>
              <a:rPr lang="ru-RU" sz="2000" b="1">
                <a:solidFill>
                  <a:schemeClr val="tx2"/>
                </a:solidFill>
                <a:latin typeface="Book Antiqua" pitchFamily="18" charset="0"/>
              </a:rPr>
              <a:t>Другие заявляют о ненаучности проведенных экспериментов и об обратимости влияния электромагнитного излучения на человека (то есть, в отличие от, например, химического влияния, следов электромагнитного воздействия не остается). Кстати, и Всемирная организация здравоохранения официально придерживается последнего мнения. </a:t>
            </a:r>
          </a:p>
          <a:p>
            <a:endParaRPr lang="ru-RU">
              <a:latin typeface="Corbel" pitchFamily="34" charset="0"/>
            </a:endParaRPr>
          </a:p>
        </p:txBody>
      </p:sp>
      <p:pic>
        <p:nvPicPr>
          <p:cNvPr id="3686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4" y="3644900"/>
            <a:ext cx="2549525" cy="298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Прямоугольник 4"/>
          <p:cNvSpPr>
            <a:spLocks noChangeArrowheads="1"/>
          </p:cNvSpPr>
          <p:nvPr/>
        </p:nvSpPr>
        <p:spPr bwMode="auto">
          <a:xfrm>
            <a:off x="1042993" y="6642100"/>
            <a:ext cx="176202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tx2"/>
                </a:solidFill>
                <a:latin typeface="Book Antiqua" pitchFamily="18" charset="0"/>
              </a:rPr>
              <a:t>http://wosir.ua/estestvennye-n…</a:t>
            </a:r>
            <a:endParaRPr lang="ru-RU" sz="800">
              <a:solidFill>
                <a:schemeClr val="tx2"/>
              </a:solidFill>
              <a:latin typeface="Book Antiqua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7588" y="3998914"/>
            <a:ext cx="3505200" cy="5218112"/>
          </a:xfrm>
          <a:prstGeom prst="rect">
            <a:avLst/>
          </a:prstGeom>
          <a:noFill/>
        </p:spPr>
      </p:pic>
      <p:sp>
        <p:nvSpPr>
          <p:cNvPr id="36869" name="Прямоугольник 6"/>
          <p:cNvSpPr>
            <a:spLocks noChangeArrowheads="1"/>
          </p:cNvSpPr>
          <p:nvPr/>
        </p:nvSpPr>
        <p:spPr bwMode="auto">
          <a:xfrm>
            <a:off x="7358064" y="6642100"/>
            <a:ext cx="17860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tx2"/>
                </a:solidFill>
                <a:latin typeface="Gill Sans MT" pitchFamily="34" charset="0"/>
              </a:rPr>
              <a:t>http://comentageme.ucoz.ru/new…</a:t>
            </a:r>
            <a:endParaRPr lang="ru-RU" sz="800">
              <a:solidFill>
                <a:schemeClr val="tx2"/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764705"/>
            <a:ext cx="7560840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/>
                </a:solidFill>
                <a:latin typeface="Book Antiqua" pitchFamily="18" charset="0"/>
              </a:rPr>
              <a:t>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Для себя можно четко определить две вещи: </a:t>
            </a:r>
            <a:endParaRPr lang="ru-RU" sz="2400" b="1" dirty="0">
              <a:solidFill>
                <a:schemeClr val="tx2"/>
              </a:solidFill>
              <a:latin typeface="Book Antiqua" pitchFamily="18" charset="0"/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>
                <a:solidFill>
                  <a:schemeClr val="tx2"/>
                </a:solidFill>
                <a:latin typeface="Book Antiqua" pitchFamily="18" charset="0"/>
              </a:rPr>
              <a:t>Не нужно панически бояться воздействия мобильных телефонов.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>
                <a:solidFill>
                  <a:schemeClr val="tx2"/>
                </a:solidFill>
                <a:latin typeface="Book Antiqua" pitchFamily="18" charset="0"/>
              </a:rPr>
              <a:t>Нужно минимизировать их воздействие.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Каким образом можно осуществить последнее?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8303" y="2755902"/>
            <a:ext cx="5321300" cy="4108450"/>
          </a:xfrm>
          <a:prstGeom prst="rect">
            <a:avLst/>
          </a:prstGeom>
          <a:noFill/>
        </p:spPr>
      </p:pic>
      <p:sp>
        <p:nvSpPr>
          <p:cNvPr id="37891" name="Прямоугольник 5"/>
          <p:cNvSpPr>
            <a:spLocks noChangeArrowheads="1"/>
          </p:cNvSpPr>
          <p:nvPr/>
        </p:nvSpPr>
        <p:spPr bwMode="auto">
          <a:xfrm>
            <a:off x="1042994" y="6642100"/>
            <a:ext cx="178125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tx2"/>
                </a:solidFill>
                <a:latin typeface="Book Antiqua" pitchFamily="18" charset="0"/>
              </a:rPr>
              <a:t>http://www.mobiset.ru/articles…</a:t>
            </a:r>
            <a:endParaRPr lang="ru-RU" sz="800">
              <a:solidFill>
                <a:schemeClr val="tx2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2"/>
          <p:cNvSpPr txBox="1">
            <a:spLocks noChangeArrowheads="1"/>
          </p:cNvSpPr>
          <p:nvPr/>
        </p:nvSpPr>
        <p:spPr bwMode="auto">
          <a:xfrm>
            <a:off x="1258888" y="188914"/>
            <a:ext cx="727392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solidFill>
                  <a:schemeClr val="tx2"/>
                </a:solidFill>
                <a:latin typeface="Book Antiqua" pitchFamily="18" charset="0"/>
              </a:rPr>
              <a:t>В различных режимах мобильный телефон излучает разное количество энергии, в порядке уменьшения это можно представить так: </a:t>
            </a:r>
            <a:r>
              <a:rPr lang="ru-RU" sz="2800">
                <a:solidFill>
                  <a:srgbClr val="C00000"/>
                </a:solidFill>
                <a:latin typeface="Book Antiqua" pitchFamily="18" charset="0"/>
              </a:rPr>
              <a:t>Прием вызова </a:t>
            </a:r>
            <a:r>
              <a:rPr lang="ru-RU" sz="2800">
                <a:solidFill>
                  <a:schemeClr val="tx2"/>
                </a:solidFill>
                <a:latin typeface="Book Antiqua" pitchFamily="18" charset="0"/>
              </a:rPr>
              <a:t>–&gt; </a:t>
            </a:r>
            <a:r>
              <a:rPr lang="ru-RU" sz="2800">
                <a:solidFill>
                  <a:srgbClr val="C00000"/>
                </a:solidFill>
                <a:latin typeface="Book Antiqua" pitchFamily="18" charset="0"/>
              </a:rPr>
              <a:t>Вызов абонента </a:t>
            </a:r>
            <a:r>
              <a:rPr lang="ru-RU" sz="2800">
                <a:solidFill>
                  <a:schemeClr val="tx2"/>
                </a:solidFill>
                <a:latin typeface="Book Antiqua" pitchFamily="18" charset="0"/>
              </a:rPr>
              <a:t>–&gt; </a:t>
            </a:r>
            <a:r>
              <a:rPr lang="ru-RU" sz="2800">
                <a:solidFill>
                  <a:srgbClr val="C00000"/>
                </a:solidFill>
                <a:latin typeface="Book Antiqua" pitchFamily="18" charset="0"/>
              </a:rPr>
              <a:t>Интернет </a:t>
            </a:r>
            <a:r>
              <a:rPr lang="ru-RU" sz="2800">
                <a:solidFill>
                  <a:schemeClr val="tx2"/>
                </a:solidFill>
                <a:latin typeface="Book Antiqua" pitchFamily="18" charset="0"/>
              </a:rPr>
              <a:t>–&gt; </a:t>
            </a:r>
            <a:r>
              <a:rPr lang="ru-RU" sz="2800">
                <a:solidFill>
                  <a:srgbClr val="C00000"/>
                </a:solidFill>
                <a:latin typeface="Book Antiqua" pitchFamily="18" charset="0"/>
              </a:rPr>
              <a:t>Прием СМС</a:t>
            </a:r>
            <a:r>
              <a:rPr lang="ru-RU" sz="2800">
                <a:solidFill>
                  <a:schemeClr val="tx2"/>
                </a:solidFill>
                <a:latin typeface="Book Antiqua" pitchFamily="18" charset="0"/>
              </a:rPr>
              <a:t> –&gt; </a:t>
            </a:r>
            <a:r>
              <a:rPr lang="ru-RU" sz="2800">
                <a:solidFill>
                  <a:srgbClr val="C00000"/>
                </a:solidFill>
                <a:latin typeface="Book Antiqua" pitchFamily="18" charset="0"/>
              </a:rPr>
              <a:t>Разговор</a:t>
            </a:r>
            <a:r>
              <a:rPr lang="ru-RU" sz="2800">
                <a:solidFill>
                  <a:schemeClr val="tx2"/>
                </a:solidFill>
                <a:latin typeface="Book Antiqua" pitchFamily="18" charset="0"/>
              </a:rPr>
              <a:t> –&gt; </a:t>
            </a:r>
            <a:r>
              <a:rPr lang="ru-RU" sz="2800">
                <a:solidFill>
                  <a:srgbClr val="C00000"/>
                </a:solidFill>
                <a:latin typeface="Book Antiqua" pitchFamily="18" charset="0"/>
              </a:rPr>
              <a:t>Запрос по USSD </a:t>
            </a:r>
            <a:r>
              <a:rPr lang="ru-RU" sz="2800">
                <a:solidFill>
                  <a:schemeClr val="tx2"/>
                </a:solidFill>
                <a:latin typeface="Book Antiqua" pitchFamily="18" charset="0"/>
              </a:rPr>
              <a:t>(проверка счета, например) –&gt; </a:t>
            </a:r>
            <a:r>
              <a:rPr lang="ru-RU" sz="2800">
                <a:solidFill>
                  <a:srgbClr val="C00000"/>
                </a:solidFill>
                <a:latin typeface="Book Antiqua" pitchFamily="18" charset="0"/>
              </a:rPr>
              <a:t>Режим ожидания.</a:t>
            </a:r>
          </a:p>
        </p:txBody>
      </p:sp>
      <p:pic>
        <p:nvPicPr>
          <p:cNvPr id="3891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1" y="3716339"/>
            <a:ext cx="288607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549" y="260353"/>
            <a:ext cx="8172451" cy="42473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>
                <a:solidFill>
                  <a:schemeClr val="tx2"/>
                </a:solidFill>
                <a:latin typeface="Book Antiqua" pitchFamily="18" charset="0"/>
              </a:rPr>
              <a:t> Во время приема или осуществления вызова телефон нужно держать не около уха, а желательно в руке, само время вызова уменьшать быстрым поднятием трубки.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>
                <a:solidFill>
                  <a:schemeClr val="tx2"/>
                </a:solidFill>
                <a:latin typeface="Book Antiqua" pitchFamily="18" charset="0"/>
              </a:rPr>
              <a:t> Пользование мобильным интернетом также должно быть ограничено как по времени, так и по расстоянию до «жизненно важных органов».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>
                <a:solidFill>
                  <a:schemeClr val="tx2"/>
                </a:solidFill>
                <a:latin typeface="Book Antiqua" pitchFamily="18" charset="0"/>
              </a:rPr>
              <a:t>Режим разговора, хотя и более щадящий по сравнению с предыдущими, но «наверстывает» свое за счет времени (если вызов идет 5-30 сек, то разговор, как правило, минуты, десятки минут и часы). Поэтому здесь основные рекомендации – снова же ограничение по времени и «смена уха» при необходимости длительного общения. Помимо этого можно использовать громкую связь или беспроводную гарнитуру. </a:t>
            </a:r>
            <a:r>
              <a:rPr lang="ru-RU" dirty="0">
                <a:latin typeface="+mn-lt"/>
              </a:rPr>
              <a:t>уже вдали от головы, что очень важно.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2"/>
              </a:solidFill>
              <a:latin typeface="Book Antiqua" pitchFamily="18" charset="0"/>
            </a:endParaRP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9530" y="3865567"/>
            <a:ext cx="4146551" cy="2816225"/>
          </a:xfrm>
          <a:prstGeom prst="rect">
            <a:avLst/>
          </a:prstGeom>
          <a:noFill/>
        </p:spPr>
      </p:pic>
      <p:sp>
        <p:nvSpPr>
          <p:cNvPr id="39939" name="Прямоугольник 4"/>
          <p:cNvSpPr>
            <a:spLocks noChangeArrowheads="1"/>
          </p:cNvSpPr>
          <p:nvPr/>
        </p:nvSpPr>
        <p:spPr bwMode="auto">
          <a:xfrm>
            <a:off x="971550" y="6642100"/>
            <a:ext cx="163217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2"/>
                </a:solidFill>
                <a:latin typeface="Gill Sans MT" pitchFamily="34" charset="0"/>
              </a:rPr>
              <a:t>http://mtex.com.ua/home/next/1</a:t>
            </a:r>
            <a:endParaRPr lang="ru-RU" sz="800">
              <a:solidFill>
                <a:schemeClr val="bg2"/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93" y="4383088"/>
            <a:ext cx="2481263" cy="247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TextBox 3"/>
          <p:cNvSpPr txBox="1">
            <a:spLocks noChangeArrowheads="1"/>
          </p:cNvSpPr>
          <p:nvPr/>
        </p:nvSpPr>
        <p:spPr bwMode="auto">
          <a:xfrm>
            <a:off x="1258888" y="333380"/>
            <a:ext cx="74168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Blip>
                <a:blip r:embed="rId3"/>
              </a:buBlip>
            </a:pPr>
            <a:r>
              <a:rPr lang="ru-RU" sz="2400" b="1">
                <a:solidFill>
                  <a:schemeClr val="tx2"/>
                </a:solidFill>
                <a:latin typeface="Book Antiqua" pitchFamily="18" charset="0"/>
              </a:rPr>
              <a:t>В режиме ожидания телефон тоже излучает! – за счет периодического обмена данными со станцией, который внешне происходит совсем незаметно. </a:t>
            </a:r>
          </a:p>
          <a:p>
            <a:pPr algn="just">
              <a:buFontTx/>
              <a:buBlip>
                <a:blip r:embed="rId3"/>
              </a:buBlip>
            </a:pPr>
            <a:r>
              <a:rPr lang="ru-RU" sz="2400" b="1">
                <a:solidFill>
                  <a:schemeClr val="tx2"/>
                </a:solidFill>
                <a:latin typeface="Book Antiqua" pitchFamily="18" charset="0"/>
              </a:rPr>
              <a:t>Частота такого «общения» зависит от конкретного оператора, но в основном составляет раз на 2-5 минут. Такие обмены непродолжительны (1-3 сек), но все же не стоит, например, располагать  телефон  под голову на ночь.</a:t>
            </a:r>
          </a:p>
          <a:p>
            <a:pPr algn="just">
              <a:buFontTx/>
              <a:buBlip>
                <a:blip r:embed="rId3"/>
              </a:buBlip>
            </a:pPr>
            <a:r>
              <a:rPr lang="ru-RU" sz="2400" b="1">
                <a:solidFill>
                  <a:schemeClr val="tx2"/>
                </a:solidFill>
                <a:latin typeface="Book Antiqua" pitchFamily="18" charset="0"/>
              </a:rPr>
              <a:t> А лучше вообще выключать телефон в ночное время, как далеко бы он от вас не находился.</a:t>
            </a:r>
          </a:p>
          <a:p>
            <a:endParaRPr lang="ru-RU" sz="2400" b="1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40963" name="Прямоугольник 5"/>
          <p:cNvSpPr>
            <a:spLocks noChangeArrowheads="1"/>
          </p:cNvSpPr>
          <p:nvPr/>
        </p:nvSpPr>
        <p:spPr bwMode="auto">
          <a:xfrm>
            <a:off x="971550" y="6642100"/>
            <a:ext cx="170912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2"/>
                </a:solidFill>
                <a:latin typeface="Gill Sans MT" pitchFamily="34" charset="0"/>
              </a:rPr>
              <a:t>http://allow.moy.su/news/kak_v…</a:t>
            </a:r>
            <a:endParaRPr lang="ru-RU" sz="800">
              <a:solidFill>
                <a:schemeClr val="bg2"/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332657"/>
            <a:ext cx="7632848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А вот где же лучше носить телефон?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/>
                </a:solidFill>
                <a:latin typeface="Book Antiqua" pitchFamily="18" charset="0"/>
              </a:rPr>
              <a:t> Ответ казалось бы прост – на как можно большем расстоянии от тела. Но не будем же мы его носить постоянно в вытянутой вперед или в сторону руке, правильно? Это было бы как минимум странно. Наилучший вариант носить в портфеле или сумке, но если таковых не имеется, то уж выбор не велик.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/>
                </a:solidFill>
                <a:latin typeface="Book Antiqua" pitchFamily="18" charset="0"/>
              </a:rPr>
              <a:t>При ношении в карманах одежды оказывает влияние на те или иные органы, а потому лишь бы подальше от </a:t>
            </a:r>
            <a:r>
              <a:rPr lang="ru-RU" b="1" dirty="0" err="1">
                <a:solidFill>
                  <a:schemeClr val="tx2"/>
                </a:solidFill>
                <a:latin typeface="Book Antiqua" pitchFamily="18" charset="0"/>
              </a:rPr>
              <a:t>жизненноважных</a:t>
            </a:r>
            <a:r>
              <a:rPr lang="ru-RU" b="1" dirty="0">
                <a:solidFill>
                  <a:schemeClr val="tx2"/>
                </a:solidFill>
                <a:latin typeface="Book Antiqua" pitchFamily="18" charset="0"/>
              </a:rPr>
              <a:t> (головы, сердца).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/>
                </a:solidFill>
                <a:latin typeface="Book Antiqua" pitchFamily="18" charset="0"/>
              </a:rPr>
              <a:t>Не менее важно, чтобы телефон был повернут лицевой частью к телу, поскольку само излучение идет от антенны мобильного телефона, а она в свою очередь, как правило, располагается на тыльной части корпуса в верхней ее половине.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/>
                </a:solidFill>
                <a:latin typeface="Book Antiqua" pitchFamily="18" charset="0"/>
              </a:rPr>
              <a:t>Таким образом, вы хотя бы немного уменьшите влияние излучения мобильного телефона себя.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41986" name="Прямоугольник 4"/>
          <p:cNvSpPr>
            <a:spLocks noChangeArrowheads="1"/>
          </p:cNvSpPr>
          <p:nvPr/>
        </p:nvSpPr>
        <p:spPr bwMode="auto">
          <a:xfrm>
            <a:off x="7308851" y="6642100"/>
            <a:ext cx="146546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2"/>
                </a:solidFill>
                <a:latin typeface="Gill Sans MT" pitchFamily="34" charset="0"/>
              </a:rPr>
              <a:t>http://hitech21.livejournal.co</a:t>
            </a:r>
            <a:endParaRPr lang="ru-RU" sz="800">
              <a:solidFill>
                <a:schemeClr val="bg2"/>
              </a:solidFill>
              <a:latin typeface="Corbel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5940" y="4492625"/>
            <a:ext cx="3627437" cy="2438400"/>
          </a:xfrm>
          <a:prstGeom prst="rect">
            <a:avLst/>
          </a:prstGeom>
          <a:noFill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676" y="4486279"/>
            <a:ext cx="2219325" cy="2212975"/>
          </a:xfrm>
          <a:prstGeom prst="rect">
            <a:avLst/>
          </a:prstGeom>
          <a:noFill/>
        </p:spPr>
      </p:pic>
      <p:sp>
        <p:nvSpPr>
          <p:cNvPr id="41989" name="Прямоугольник 6"/>
          <p:cNvSpPr>
            <a:spLocks noChangeArrowheads="1"/>
          </p:cNvSpPr>
          <p:nvPr/>
        </p:nvSpPr>
        <p:spPr bwMode="auto">
          <a:xfrm>
            <a:off x="971551" y="6642100"/>
            <a:ext cx="166744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2"/>
                </a:solidFill>
                <a:latin typeface="Gill Sans MT" pitchFamily="34" charset="0"/>
              </a:rPr>
              <a:t>http://1hub.ru/blog/hardware/1…</a:t>
            </a:r>
            <a:endParaRPr lang="ru-RU" sz="800">
              <a:solidFill>
                <a:schemeClr val="bg2"/>
              </a:solidFill>
              <a:latin typeface="Corbel" pitchFamily="34" charset="0"/>
            </a:endParaRPr>
          </a:p>
        </p:txBody>
      </p:sp>
      <p:pic>
        <p:nvPicPr>
          <p:cNvPr id="41990" name="Picture 8" descr="Просмотреть подробност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9" y="4770438"/>
            <a:ext cx="2089151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6013" y="188915"/>
            <a:ext cx="7416800" cy="3754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2"/>
              </a:buBlip>
              <a:defRPr/>
            </a:pP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Book Antiqua" pitchFamily="18" charset="0"/>
              </a:rPr>
              <a:t>Кстати, привычка прислоняться к телефону ухом с обратной стороны (где обычно и находится антенна – источник излучения), например, когда вам хочется послушать, о чем говорит ваш знакомый со своим собеседником – это, по сути, самовольное попадание под воздействие излучения.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2"/>
              </a:buBlip>
              <a:defRPr/>
            </a:pP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Book Antiqua" pitchFamily="18" charset="0"/>
              </a:rPr>
              <a:t>Даже на расстоянии 5 см излучение сохраняется на уровне 75%. Другими словами, соблюдая культуру общения по мобильному телефону, вы во многом оказываете услугу не только себе, но и близким (в плане воздействия излучения) людям.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43800" y="6642100"/>
            <a:ext cx="160011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http://ru.123rf.com/photo_4446</a:t>
            </a:r>
            <a:endParaRPr lang="ru-RU" sz="800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0841" y="4071938"/>
            <a:ext cx="3481387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Box 2"/>
          <p:cNvSpPr txBox="1">
            <a:spLocks noChangeArrowheads="1"/>
          </p:cNvSpPr>
          <p:nvPr/>
        </p:nvSpPr>
        <p:spPr bwMode="auto">
          <a:xfrm>
            <a:off x="1258893" y="404817"/>
            <a:ext cx="7634287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Book Antiqua" pitchFamily="18" charset="0"/>
              </a:rPr>
              <a:t>Управление исследований Европейского парламента опубликовало доклад с рекомендациями всем странам - членам Евросоюза ввести полный запрет на пользование мобильными телефонами детьми, не достигшими подросткового возраста. Пользование сотовой связью замедляет развитие ребенка и, по меньшей мере, вредит успехам в учебе, уверены специалисты. 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Book Antiqua" pitchFamily="18" charset="0"/>
              </a:rPr>
              <a:t> Более того, эксперты рекомендуют изъять из продажи даже игрушечные телефоны и исключить всякую рассчитанную на детей рекламу этого вида связи, чтобы не формировать слишком ранний интерес. В докладе утверждается, что детский мозг особо подвержен вредному воздействию исходящего из сотовых телефонов излучения. Для многих родителей в европейских странах эти выводы, вероятно, будут большой неприятностью: здесь уже привыкли покупать своим чадам мобильные вместе с учебниками для первого класса. 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Book Antiqua" pitchFamily="18" charset="0"/>
              </a:rPr>
              <a:t>Власти Бангладеш запретили пользоваться мобильными телефонами </a:t>
            </a:r>
            <a:r>
              <a:rPr lang="ru-RU" b="1">
                <a:latin typeface="Corbel" pitchFamily="34" charset="0"/>
              </a:rPr>
              <a:t>детям </a:t>
            </a:r>
            <a:r>
              <a:rPr lang="ru-RU">
                <a:latin typeface="Corbel" pitchFamily="34" charset="0"/>
              </a:rPr>
              <a:t>в возрасте до 16 лет</a:t>
            </a:r>
          </a:p>
          <a:p>
            <a:endParaRPr lang="ru-RU">
              <a:latin typeface="Corbel" pitchFamily="34" charset="0"/>
            </a:endParaRPr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0706" y="4718051"/>
            <a:ext cx="2024063" cy="201771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Box 2"/>
          <p:cNvSpPr txBox="1">
            <a:spLocks noChangeArrowheads="1"/>
          </p:cNvSpPr>
          <p:nvPr/>
        </p:nvSpPr>
        <p:spPr bwMode="auto">
          <a:xfrm>
            <a:off x="1258893" y="333376"/>
            <a:ext cx="7634287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solidFill>
                  <a:schemeClr val="bg2"/>
                </a:solidFill>
                <a:latin typeface="Book Antiqua" pitchFamily="18" charset="0"/>
              </a:rPr>
              <a:t>Сегодня на занятии мы вели речь о мобильном этикете, и немного затронули тему о влиянии излучения телефона на организм человека. </a:t>
            </a:r>
          </a:p>
          <a:p>
            <a:pPr algn="just"/>
            <a:r>
              <a:rPr lang="ru-RU" sz="2000" b="1">
                <a:solidFill>
                  <a:schemeClr val="bg2"/>
                </a:solidFill>
                <a:latin typeface="Book Antiqua" pitchFamily="18" charset="0"/>
              </a:rPr>
              <a:t>Но это ещё не все.  Мы прекрасно понимаем, что сотовому телефону на уроке не место. </a:t>
            </a:r>
          </a:p>
          <a:p>
            <a:pPr algn="just"/>
            <a:r>
              <a:rPr lang="ru-RU" sz="2000" b="1">
                <a:solidFill>
                  <a:schemeClr val="bg2"/>
                </a:solidFill>
                <a:latin typeface="Book Antiqua" pitchFamily="18" charset="0"/>
              </a:rPr>
              <a:t>Я предлагаю вам придумать и написать правила использования мобильного телефона в стенах нашей школы.</a:t>
            </a:r>
          </a:p>
          <a:p>
            <a:endParaRPr lang="ru-RU">
              <a:latin typeface="Corbel" pitchFamily="34" charset="0"/>
            </a:endParaRPr>
          </a:p>
        </p:txBody>
      </p:sp>
      <p:pic>
        <p:nvPicPr>
          <p:cNvPr id="45058" name="Picture 4" descr="Знак запрета с изображением мобильного телефо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9" y="2852740"/>
            <a:ext cx="3816351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187452" y="188915"/>
            <a:ext cx="77057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2400" b="1">
                <a:solidFill>
                  <a:schemeClr val="tx2"/>
                </a:solidFill>
                <a:latin typeface="Book Antiqua" pitchFamily="18" charset="0"/>
              </a:rPr>
              <a:t>Каждый из вас наверняка сталкивался с ситуациями, когда использование этих возможностей приносило дискомфорт или мешало окружающим, так как принцип «всегда быть на связи» — это иногда и чей-то </a:t>
            </a:r>
            <a:r>
              <a:rPr lang="ru-RU" sz="2400" b="1" i="1">
                <a:solidFill>
                  <a:schemeClr val="tx2"/>
                </a:solidFill>
                <a:latin typeface="Book Antiqua" pitchFamily="18" charset="0"/>
              </a:rPr>
              <a:t>разговор шипящим шепотом</a:t>
            </a:r>
            <a:r>
              <a:rPr lang="ru-RU" sz="2400" b="1">
                <a:solidFill>
                  <a:schemeClr val="tx2"/>
                </a:solidFill>
                <a:latin typeface="Book Antiqua" pitchFamily="18" charset="0"/>
              </a:rPr>
              <a:t> в кинотеатре как всегда на самом интересном месте, и выслушивание </a:t>
            </a:r>
            <a:r>
              <a:rPr lang="ru-RU" sz="2400" b="1" i="1">
                <a:solidFill>
                  <a:schemeClr val="tx2"/>
                </a:solidFill>
                <a:latin typeface="Book Antiqua" pitchFamily="18" charset="0"/>
              </a:rPr>
              <a:t>краткого содержания последней серии </a:t>
            </a:r>
            <a:r>
              <a:rPr lang="ru-RU" sz="2400" b="1">
                <a:solidFill>
                  <a:schemeClr val="tx2"/>
                </a:solidFill>
                <a:latin typeface="Book Antiqua" pitchFamily="18" charset="0"/>
              </a:rPr>
              <a:t>какой-то мыльной оперы в исполнении соседки по маршрутке, и чей-то </a:t>
            </a:r>
            <a:r>
              <a:rPr lang="ru-RU" sz="2400" b="1" i="1">
                <a:solidFill>
                  <a:schemeClr val="tx2"/>
                </a:solidFill>
                <a:latin typeface="Book Antiqua" pitchFamily="18" charset="0"/>
              </a:rPr>
              <a:t>слишком ранний звонок </a:t>
            </a:r>
            <a:r>
              <a:rPr lang="ru-RU" sz="2400" b="1">
                <a:solidFill>
                  <a:schemeClr val="tx2"/>
                </a:solidFill>
                <a:latin typeface="Book Antiqua" pitchFamily="18" charset="0"/>
              </a:rPr>
              <a:t>по ошибке на ваш номер… Этот список можно продолжать до бесконечности</a:t>
            </a:r>
            <a:r>
              <a:rPr lang="ru-RU" sz="2400" b="1">
                <a:solidFill>
                  <a:schemeClr val="tx2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b="1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16386" name="Прямоугольник 7"/>
          <p:cNvSpPr>
            <a:spLocks noChangeArrowheads="1"/>
          </p:cNvSpPr>
          <p:nvPr/>
        </p:nvSpPr>
        <p:spPr bwMode="auto">
          <a:xfrm>
            <a:off x="5292730" y="6642100"/>
            <a:ext cx="393248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tx2"/>
                </a:solidFill>
                <a:latin typeface="Gill Sans MT" pitchFamily="34" charset="0"/>
              </a:rPr>
              <a:t>http://englishtexts.ru/why-overhearing-mobile-phone-conversations-is-so-annoying</a:t>
            </a:r>
            <a:endParaRPr lang="ru-RU">
              <a:latin typeface="Corbe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05467" y="4724404"/>
            <a:ext cx="3243263" cy="1978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5" y="274638"/>
            <a:ext cx="7499351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Использованные ресурсы сети Интернет: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46082" name="TextBox 2"/>
          <p:cNvSpPr txBox="1">
            <a:spLocks noChangeArrowheads="1"/>
          </p:cNvSpPr>
          <p:nvPr/>
        </p:nvSpPr>
        <p:spPr bwMode="auto">
          <a:xfrm>
            <a:off x="1116013" y="1844677"/>
            <a:ext cx="7777163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chemeClr val="bg2"/>
                </a:solidFill>
                <a:latin typeface="Book Antiqua" pitchFamily="18" charset="0"/>
              </a:rPr>
              <a:t>1.Электронный помощник секретаря_ </a:t>
            </a:r>
            <a:r>
              <a:rPr lang="ru-RU" b="1" u="sng">
                <a:solidFill>
                  <a:schemeClr val="bg2"/>
                </a:solidFill>
                <a:latin typeface="Book Antiqua" pitchFamily="18" charset="0"/>
                <a:hlinkClick r:id="rId2"/>
              </a:rPr>
              <a:t>http://sekretar-eps.ru/katalog_statei/osobennosti_delovogo_telefonnogo_etiketa_i_razgovori_po_sotovomu_telefonu/</a:t>
            </a:r>
            <a:endParaRPr lang="ru-RU" b="1">
              <a:solidFill>
                <a:schemeClr val="bg2"/>
              </a:solidFill>
              <a:latin typeface="Book Antiqua" pitchFamily="18" charset="0"/>
            </a:endParaRPr>
          </a:p>
          <a:p>
            <a:pPr algn="just"/>
            <a:r>
              <a:rPr lang="ru-RU" b="1">
                <a:solidFill>
                  <a:schemeClr val="bg2"/>
                </a:solidFill>
                <a:latin typeface="Book Antiqua" pitchFamily="18" charset="0"/>
              </a:rPr>
              <a:t>2.Этикет разговора по телефону- </a:t>
            </a:r>
            <a:r>
              <a:rPr lang="ru-RU" b="1">
                <a:solidFill>
                  <a:schemeClr val="bg2"/>
                </a:solidFill>
                <a:latin typeface="Book Antiqua" pitchFamily="18" charset="0"/>
                <a:hlinkClick r:id="rId3"/>
              </a:rPr>
              <a:t>http://www.coolreferat.com/Этикет_разговора_по_телефону</a:t>
            </a:r>
            <a:r>
              <a:rPr lang="ru-RU" b="1">
                <a:solidFill>
                  <a:schemeClr val="bg2"/>
                </a:solidFill>
              </a:rPr>
              <a:t> </a:t>
            </a:r>
          </a:p>
          <a:p>
            <a:pPr algn="just"/>
            <a:r>
              <a:rPr lang="ru-RU" b="1">
                <a:solidFill>
                  <a:schemeClr val="bg2"/>
                </a:solidFill>
                <a:latin typeface="Book Antiqua" pitchFamily="18" charset="0"/>
              </a:rPr>
              <a:t>3.Мир советов- </a:t>
            </a:r>
            <a:r>
              <a:rPr lang="ru-RU" b="1">
                <a:solidFill>
                  <a:schemeClr val="bg2"/>
                </a:solidFill>
                <a:latin typeface="Book Antiqua" pitchFamily="18" charset="0"/>
                <a:hlinkClick r:id="rId4"/>
              </a:rPr>
              <a:t>http://mirsovetov.ru/a/hi-tech/cellular-phone/mobile-radiation.html</a:t>
            </a:r>
            <a:r>
              <a:rPr lang="ru-RU" b="1">
                <a:solidFill>
                  <a:schemeClr val="bg2"/>
                </a:solidFill>
              </a:rPr>
              <a:t> </a:t>
            </a:r>
          </a:p>
          <a:p>
            <a:pPr algn="just"/>
            <a:r>
              <a:rPr lang="ru-RU" b="1">
                <a:solidFill>
                  <a:schemeClr val="bg2"/>
                </a:solidFill>
                <a:latin typeface="Book Antiqua" pitchFamily="18" charset="0"/>
              </a:rPr>
              <a:t>4. Мобильный этикет- </a:t>
            </a:r>
            <a:r>
              <a:rPr lang="ru-RU" b="1">
                <a:solidFill>
                  <a:schemeClr val="bg2"/>
                </a:solidFill>
                <a:latin typeface="Book Antiqua" pitchFamily="18" charset="0"/>
                <a:hlinkClick r:id="rId5"/>
              </a:rPr>
              <a:t>http://ekonomschool.ucoz.ru/publ/5-1-0-29</a:t>
            </a:r>
            <a:r>
              <a:rPr lang="ru-RU" b="1">
                <a:solidFill>
                  <a:schemeClr val="bg2"/>
                </a:solidFill>
              </a:rPr>
              <a:t> </a:t>
            </a:r>
          </a:p>
          <a:p>
            <a:r>
              <a:rPr lang="ru-RU" b="1">
                <a:solidFill>
                  <a:schemeClr val="bg2"/>
                </a:solidFill>
                <a:latin typeface="Book Antiqua" pitchFamily="18" charset="0"/>
              </a:rPr>
              <a:t>5.</a:t>
            </a:r>
            <a:r>
              <a:rPr lang="ru-RU" b="1">
                <a:solidFill>
                  <a:schemeClr val="bg2"/>
                </a:solidFill>
              </a:rPr>
              <a:t> </a:t>
            </a:r>
            <a:r>
              <a:rPr lang="ru-RU" b="1">
                <a:solidFill>
                  <a:schemeClr val="bg2"/>
                </a:solidFill>
                <a:latin typeface="Book Antiqua" pitchFamily="18" charset="0"/>
              </a:rPr>
              <a:t>Мобильные</a:t>
            </a:r>
            <a:r>
              <a:rPr lang="ru-RU" b="1">
                <a:solidFill>
                  <a:schemeClr val="bg2"/>
                </a:solidFill>
              </a:rPr>
              <a:t> </a:t>
            </a:r>
            <a:r>
              <a:rPr lang="ru-RU" b="1">
                <a:solidFill>
                  <a:schemeClr val="bg2"/>
                </a:solidFill>
                <a:latin typeface="Book Antiqua" pitchFamily="18" charset="0"/>
              </a:rPr>
              <a:t>телефоны у детей</a:t>
            </a:r>
            <a:r>
              <a:rPr lang="ru-RU" b="1">
                <a:solidFill>
                  <a:schemeClr val="bg2"/>
                </a:solidFill>
              </a:rPr>
              <a:t>  </a:t>
            </a:r>
          </a:p>
          <a:p>
            <a:r>
              <a:rPr lang="ru-RU" b="1">
                <a:solidFill>
                  <a:schemeClr val="bg2"/>
                </a:solidFill>
              </a:rPr>
              <a:t>  </a:t>
            </a:r>
            <a:r>
              <a:rPr lang="ru-RU" b="1">
                <a:solidFill>
                  <a:schemeClr val="bg2"/>
                </a:solidFill>
                <a:latin typeface="Book Antiqua" pitchFamily="18" charset="0"/>
                <a:hlinkClick r:id="rId6"/>
              </a:rPr>
              <a:t>http://www.sotel66.ru/informaciya?c=more&amp;id=77</a:t>
            </a:r>
            <a:r>
              <a:rPr lang="ru-RU" b="1">
                <a:solidFill>
                  <a:schemeClr val="bg2"/>
                </a:solidFill>
              </a:rPr>
              <a:t>   </a:t>
            </a:r>
          </a:p>
          <a:p>
            <a:pPr algn="just"/>
            <a:r>
              <a:rPr lang="ru-RU" b="1">
                <a:solidFill>
                  <a:schemeClr val="bg2"/>
                </a:solidFill>
                <a:latin typeface="Book Antiqua" pitchFamily="18" charset="0"/>
              </a:rPr>
              <a:t>6. </a:t>
            </a:r>
            <a:r>
              <a:rPr lang="en-US" b="1">
                <a:solidFill>
                  <a:schemeClr val="bg2"/>
                </a:solidFill>
                <a:latin typeface="Book Antiqua" pitchFamily="18" charset="0"/>
              </a:rPr>
              <a:t>internetmore.promoserver.ru</a:t>
            </a:r>
            <a:r>
              <a:rPr lang="ru-RU" b="1">
                <a:solidFill>
                  <a:schemeClr val="bg2"/>
                </a:solidFill>
              </a:rPr>
              <a:t>  </a:t>
            </a:r>
            <a:r>
              <a:rPr lang="ru-RU" b="1">
                <a:solidFill>
                  <a:schemeClr val="bg2"/>
                </a:solidFill>
                <a:latin typeface="Book Antiqua" pitchFamily="18" charset="0"/>
              </a:rPr>
              <a:t>- титульный лист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Болтовня по мобильному телефону в общественном транспорте раздражает и пассажиров, и водителя!</a:t>
            </a: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3777" y="3724275"/>
            <a:ext cx="3992563" cy="3036888"/>
          </a:xfrm>
          <a:prstGeom prst="rect">
            <a:avLst/>
          </a:prstGeom>
          <a:noFill/>
        </p:spPr>
      </p:pic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1258888" y="1700217"/>
            <a:ext cx="712946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В маршрутных такси часто можно увидеть таблички, призывающих пассажиров воздержаться от звонков во время поездки, но многие игнорируют их. Конечно, к коротким звонкам вроде «Скоро буду» или «Уже выехал», относятся и пониманием. На долгие получасовые монологи выносить сложнее и водителям и остальным пассажирам.</a:t>
            </a: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5148267" y="3933829"/>
            <a:ext cx="3816351" cy="2354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От слишком разговорчивого соседа в общественном транспорте не застрахован никто. Не хочешь слушать чужие разговоры- начни с себя.  Установи для себя правило: «Твои разговоры- не для чужих ушей!»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3505" y="-66675"/>
            <a:ext cx="2790825" cy="19558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1124748"/>
            <a:ext cx="7344816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 Несколько общепринятых правил телефонных разговоров: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2"/>
              </a:solidFill>
              <a:latin typeface="Book Antiqua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2400" b="1" dirty="0">
                <a:solidFill>
                  <a:schemeClr val="tx2"/>
                </a:solidFill>
                <a:latin typeface="Book Antiqua" pitchFamily="18" charset="0"/>
              </a:rPr>
              <a:t>если разговор прервался, то перезвонить должен тот, по чьей инициативе состоялся разговор;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2400" b="1" dirty="0">
                <a:solidFill>
                  <a:schemeClr val="tx2"/>
                </a:solidFill>
                <a:latin typeface="Book Antiqua" pitchFamily="18" charset="0"/>
              </a:rPr>
              <a:t>следует говорить максимально кратко и по существу;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2400" b="1" dirty="0">
                <a:solidFill>
                  <a:schemeClr val="tx2"/>
                </a:solidFill>
                <a:latin typeface="Book Antiqua" pitchFamily="18" charset="0"/>
              </a:rPr>
              <a:t>нельзя говорить слишком громко в трубку, избегая в то же время и слишком тихой речи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indent="450850" algn="just">
              <a:defRPr/>
            </a:pPr>
            <a:endParaRPr lang="ru-RU" sz="2400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0752" y="4803779"/>
            <a:ext cx="2919413" cy="2011363"/>
          </a:xfrm>
          <a:prstGeom prst="rect">
            <a:avLst/>
          </a:prstGeom>
          <a:noFill/>
        </p:spPr>
      </p:pic>
      <p:sp>
        <p:nvSpPr>
          <p:cNvPr id="18436" name="Прямоугольник 5"/>
          <p:cNvSpPr>
            <a:spLocks noChangeArrowheads="1"/>
          </p:cNvSpPr>
          <p:nvPr/>
        </p:nvSpPr>
        <p:spPr bwMode="auto">
          <a:xfrm>
            <a:off x="971551" y="6642100"/>
            <a:ext cx="104067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2"/>
                </a:solidFill>
                <a:latin typeface="Gill Sans MT" pitchFamily="34" charset="0"/>
              </a:rPr>
              <a:t>http://sevnews.info</a:t>
            </a:r>
            <a:endParaRPr lang="ru-RU" sz="800">
              <a:solidFill>
                <a:schemeClr val="bg2"/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48525" y="-66675"/>
            <a:ext cx="1955800" cy="2249488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15616" y="548684"/>
            <a:ext cx="7704856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Несколько общепринятых правил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телефонных разговоров: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2"/>
              </a:solidFill>
              <a:latin typeface="Book Antiqua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2"/>
              </a:solidFill>
              <a:latin typeface="Book Antiqua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2"/>
              </a:solidFill>
              <a:latin typeface="Book Antiqua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2000" b="1" dirty="0">
                <a:solidFill>
                  <a:schemeClr val="tx2"/>
                </a:solidFill>
                <a:latin typeface="Book Antiqua" pitchFamily="18" charset="0"/>
              </a:rPr>
              <a:t>если вы звоните кому-то и на ваш звонок не отвечают, не кладите трубку, пока не услышите 4-6 длинных гудков - вашему собеседнику может потребоваться некоторое время для того, чтобы подойти к телефону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2000" b="1" dirty="0">
                <a:solidFill>
                  <a:schemeClr val="tx2"/>
                </a:solidFill>
                <a:latin typeface="Book Antiqua" pitchFamily="18" charset="0"/>
              </a:rPr>
              <a:t>как минимум несколько раз подумайте перед тем, как звонить в неурочное время - слишком рано утром или поздно вечером. Как правило, не следует звонить до 8 утра и после 11 вечера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2000" b="1" dirty="0">
                <a:solidFill>
                  <a:schemeClr val="tx2"/>
                </a:solidFill>
                <a:latin typeface="Book Antiqua" pitchFamily="18" charset="0"/>
              </a:rPr>
              <a:t>следует избегать деловых звонков по домашним номерам в выходные и праздничные</a:t>
            </a:r>
            <a:r>
              <a:rPr lang="ru-RU" sz="2000" b="1" dirty="0">
                <a:solidFill>
                  <a:schemeClr val="bg2"/>
                </a:solidFill>
                <a:latin typeface="Book Antiqua" pitchFamily="18" charset="0"/>
              </a:rPr>
              <a:t> дни</a:t>
            </a:r>
            <a:r>
              <a:rPr lang="ru-RU" sz="2400" dirty="0">
                <a:latin typeface="+mn-lt"/>
              </a:rPr>
              <a:t>. </a:t>
            </a:r>
          </a:p>
          <a:p>
            <a:pPr indent="450850" algn="just">
              <a:defRPr/>
            </a:pPr>
            <a:endParaRPr lang="ru-RU" sz="2400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19459" name="Прямоугольник 4"/>
          <p:cNvSpPr>
            <a:spLocks noChangeArrowheads="1"/>
          </p:cNvSpPr>
          <p:nvPr/>
        </p:nvSpPr>
        <p:spPr bwMode="auto">
          <a:xfrm>
            <a:off x="1042993" y="6642100"/>
            <a:ext cx="93968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2"/>
                </a:solidFill>
                <a:latin typeface="Gill Sans MT" pitchFamily="34" charset="0"/>
              </a:rPr>
              <a:t>wolveshvac.com</a:t>
            </a:r>
            <a:endParaRPr lang="ru-RU" sz="800">
              <a:solidFill>
                <a:schemeClr val="bg2"/>
              </a:solidFill>
              <a:latin typeface="Corbel" pitchFamily="34" charset="0"/>
            </a:endParaRPr>
          </a:p>
        </p:txBody>
      </p:sp>
      <p:pic>
        <p:nvPicPr>
          <p:cNvPr id="5125" name="Picture 5" descr="выражения,девушки,женщины,изображения людей,коммуникация,очки,очки для чтения,профили,сотовые телефоны,средства телефонии,телекоммуникации,телефоны,технология,фотографи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8116" y="4943479"/>
            <a:ext cx="3017837" cy="203041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6177" y="3724275"/>
            <a:ext cx="3992563" cy="3036888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210127"/>
            <a:ext cx="8100392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Неудобные ситуации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 Antiqua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2000" b="1" dirty="0">
                <a:solidFill>
                  <a:schemeClr val="tx2"/>
                </a:solidFill>
                <a:latin typeface="Book Antiqua" pitchFamily="18" charset="0"/>
              </a:rPr>
              <a:t>Часто бывает так, что телефонный звонок застал вас во время важного разговора или совещания. В таких случаях лучше всего попросить собеседника оставить свой номер телефона и пообещать перезвонить ему позже. Лучше всего обозначить возможное время ответного звонка (при этом не забудьте выполнить свое обещание)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2"/>
              </a:solidFill>
              <a:latin typeface="Book Antiqua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sz="2000" b="1" dirty="0">
                <a:solidFill>
                  <a:schemeClr val="tx2"/>
                </a:solidFill>
                <a:latin typeface="Book Antiqua" pitchFamily="18" charset="0"/>
              </a:rPr>
              <a:t>Если у вас посетители, а вам необходимо позвонить, то следует попросить у них прощения, а сам звонок постараться сделать максимально коротким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 </a:t>
            </a:r>
          </a:p>
          <a:p>
            <a:pPr indent="450850" algn="just">
              <a:defRPr/>
            </a:pPr>
            <a:endParaRPr lang="ru-RU" sz="2400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7308849" y="6381751"/>
            <a:ext cx="115093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solidFill>
                  <a:schemeClr val="bg2"/>
                </a:solidFill>
                <a:latin typeface="Gill Sans MT" pitchFamily="34" charset="0"/>
              </a:rPr>
              <a:t>foto.meta.ua</a:t>
            </a:r>
            <a:endParaRPr lang="ru-RU" sz="800">
              <a:solidFill>
                <a:schemeClr val="bg2"/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338173"/>
            <a:ext cx="8100392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Неудобные ситуации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 Antiqua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b="1" dirty="0">
                <a:solidFill>
                  <a:schemeClr val="tx2"/>
                </a:solidFill>
                <a:latin typeface="Book Antiqua" pitchFamily="18" charset="0"/>
              </a:rPr>
              <a:t>Отправляясь в гости или на деловое свидание, вы в случае необходимости можете оставить своим сотрудникам или родственникам телефонный номер того места, куда вы идете. Правда, необходимо спросить разрешения хозяев или своих деловых партнеров заранее. При этом следует предупредить о том, что вы ожидаете звонка. Но лучше все-таки избегать подобных ситуаций.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2"/>
              </a:solidFill>
              <a:latin typeface="Book Antiqua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b="1" dirty="0">
                <a:solidFill>
                  <a:schemeClr val="tx2"/>
                </a:solidFill>
                <a:latin typeface="Book Antiqua" pitchFamily="18" charset="0"/>
              </a:rPr>
              <a:t>Если вы звоните на номер сотового телефона, то следует помнить, что </a:t>
            </a:r>
            <a:r>
              <a:rPr lang="ru-RU" b="1">
                <a:solidFill>
                  <a:schemeClr val="tx2"/>
                </a:solidFill>
                <a:latin typeface="Book Antiqua" pitchFamily="18" charset="0"/>
              </a:rPr>
              <a:t>ваш  собеседник может быть </a:t>
            </a:r>
            <a:r>
              <a:rPr lang="ru-RU" b="1" dirty="0">
                <a:solidFill>
                  <a:schemeClr val="tx2"/>
                </a:solidFill>
                <a:latin typeface="Book Antiqua" pitchFamily="18" charset="0"/>
              </a:rPr>
              <a:t>в дороге, за рулем автомашины и, отвлекая его, вы можете подвергнуть его опасности. Поэтому будьте кратки и отложите обсуждение деталей до другого раза.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 </a:t>
            </a:r>
          </a:p>
          <a:p>
            <a:pPr indent="450850" algn="just">
              <a:defRPr/>
            </a:pPr>
            <a:endParaRPr lang="ru-RU" sz="2400" b="1" dirty="0">
              <a:solidFill>
                <a:schemeClr val="tx2"/>
              </a:solidFill>
              <a:latin typeface="Book Antiqua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43454" y="4224338"/>
            <a:ext cx="3943351" cy="2487612"/>
          </a:xfrm>
          <a:prstGeom prst="rect">
            <a:avLst/>
          </a:prstGeom>
          <a:noFill/>
        </p:spPr>
      </p:pic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8172455" y="6519867"/>
            <a:ext cx="576263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800">
              <a:solidFill>
                <a:schemeClr val="bg2"/>
              </a:solidFill>
              <a:latin typeface="Gill Sans MT" pitchFamily="34" charset="0"/>
            </a:endParaRPr>
          </a:p>
          <a:p>
            <a:r>
              <a:rPr lang="en-US" sz="800">
                <a:solidFill>
                  <a:schemeClr val="bg2"/>
                </a:solidFill>
                <a:latin typeface="Gill Sans MT" pitchFamily="34" charset="0"/>
              </a:rPr>
              <a:t>mk.ru</a:t>
            </a:r>
            <a:endParaRPr lang="ru-RU" sz="800">
              <a:solidFill>
                <a:schemeClr val="bg2"/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Общие правила телефонного разговора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1187454" y="1484882"/>
            <a:ext cx="748823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Tx/>
              <a:buBlip>
                <a:blip r:embed="rId2"/>
              </a:buBlip>
            </a:pPr>
            <a:r>
              <a:rPr lang="ru-RU" sz="2000" b="1">
                <a:solidFill>
                  <a:schemeClr val="tx2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Поднимайте трубку до четвертого звонка: первое впечатление о вас складывается уже и от того, как долго приходится ждать ответа</a:t>
            </a:r>
          </a:p>
          <a:p>
            <a:pPr algn="just" eaLnBrk="0" hangingPunct="0">
              <a:buFontTx/>
              <a:buBlip>
                <a:blip r:embed="rId2"/>
              </a:buBlip>
            </a:pPr>
            <a:r>
              <a:rPr lang="ru-RU" sz="2000" b="1">
                <a:solidFill>
                  <a:schemeClr val="tx2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 Беседуя по телефону, следует на время оставить все посторонние разговоры. Ваш собеседник имеет полное право на внимание к себе</a:t>
            </a:r>
          </a:p>
          <a:p>
            <a:pPr algn="just" eaLnBrk="0" hangingPunct="0"/>
            <a:endParaRPr lang="ru-RU" sz="2000" b="1">
              <a:solidFill>
                <a:schemeClr val="tx2"/>
              </a:solidFill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22918" y="2792417"/>
            <a:ext cx="3054351" cy="4224337"/>
          </a:xfrm>
          <a:prstGeom prst="rect">
            <a:avLst/>
          </a:prstGeom>
          <a:noFill/>
        </p:spPr>
      </p:pic>
      <p:sp>
        <p:nvSpPr>
          <p:cNvPr id="23556" name="Прямоугольник 5"/>
          <p:cNvSpPr>
            <a:spLocks noChangeArrowheads="1"/>
          </p:cNvSpPr>
          <p:nvPr/>
        </p:nvSpPr>
        <p:spPr bwMode="auto">
          <a:xfrm>
            <a:off x="971554" y="6642100"/>
            <a:ext cx="72968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solidFill>
                  <a:schemeClr val="bg2"/>
                </a:solidFill>
                <a:latin typeface="Gill Sans MT" pitchFamily="34" charset="0"/>
              </a:rPr>
              <a:t>pressfoto.ru</a:t>
            </a:r>
            <a:endParaRPr lang="ru-RU" sz="800">
              <a:solidFill>
                <a:schemeClr val="bg2"/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3654</TotalTime>
  <Words>2089</Words>
  <Application>Microsoft Office PowerPoint</Application>
  <PresentationFormat>Экран (4:3)</PresentationFormat>
  <Paragraphs>136</Paragraphs>
  <Slides>30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Эркер</vt:lpstr>
      <vt:lpstr>Презентация PowerPoint</vt:lpstr>
      <vt:lpstr>Презентация PowerPoint</vt:lpstr>
      <vt:lpstr>Презентация PowerPoint</vt:lpstr>
      <vt:lpstr>Болтовня по мобильному телефону в общественном транспорте раздражает и пассажиров, и водителя!</vt:lpstr>
      <vt:lpstr>Презентация PowerPoint</vt:lpstr>
      <vt:lpstr>Презентация PowerPoint</vt:lpstr>
      <vt:lpstr>Презентация PowerPoint</vt:lpstr>
      <vt:lpstr>Презентация PowerPoint</vt:lpstr>
      <vt:lpstr>Общие правила телефонного разговора </vt:lpstr>
      <vt:lpstr>Общие правила телефонного разговора </vt:lpstr>
      <vt:lpstr>Общие правила телефонного разговора </vt:lpstr>
      <vt:lpstr>Общие правила телефонного разговора </vt:lpstr>
      <vt:lpstr>Общие правила телефонного разговора </vt:lpstr>
      <vt:lpstr>Общие правила телефонного разговора </vt:lpstr>
      <vt:lpstr>Общие правила телефонного разговора </vt:lpstr>
      <vt:lpstr>Общие правила телефонного разговора </vt:lpstr>
      <vt:lpstr>Разговор по телефону запрещен</vt:lpstr>
      <vt:lpstr>Плюсы и минусы мобильного телефона Заполни таблицу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Использованные ресурсы сети Интернет: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MAGNUM</cp:lastModifiedBy>
  <cp:revision>58</cp:revision>
  <cp:lastPrinted>2015-03-15T14:42:33Z</cp:lastPrinted>
  <dcterms:modified xsi:type="dcterms:W3CDTF">2015-03-18T12:25:48Z</dcterms:modified>
</cp:coreProperties>
</file>