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sldIdLst>
    <p:sldId id="258" r:id="rId2"/>
    <p:sldId id="260" r:id="rId3"/>
    <p:sldId id="257" r:id="rId4"/>
    <p:sldId id="263" r:id="rId5"/>
    <p:sldId id="262" r:id="rId6"/>
    <p:sldId id="264" r:id="rId7"/>
    <p:sldId id="267" r:id="rId8"/>
    <p:sldId id="269" r:id="rId9"/>
    <p:sldId id="270" r:id="rId10"/>
    <p:sldId id="268" r:id="rId11"/>
    <p:sldId id="271" r:id="rId12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/>
        <a:cs typeface="MS Gothic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/>
        <a:cs typeface="MS Gothic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/>
        <a:cs typeface="MS Gothic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/>
        <a:cs typeface="MS Gothic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S Gothic"/>
        <a:cs typeface="MS Gothic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/>
        <a:cs typeface="MS Gothic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/>
        <a:cs typeface="MS Gothic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/>
        <a:cs typeface="MS Gothic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/>
        <a:cs typeface="MS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6600"/>
    <a:srgbClr val="FFCC99"/>
    <a:srgbClr val="FF9933"/>
    <a:srgbClr val="FFCC66"/>
    <a:srgbClr val="66FF33"/>
    <a:srgbClr val="CCFF99"/>
    <a:srgbClr val="FFFF66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89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ea typeface="MS Gothic" charset="-128"/>
              <a:cs typeface="+mn-cs"/>
            </a:endParaRPr>
          </a:p>
        </p:txBody>
      </p:sp>
      <p:sp>
        <p:nvSpPr>
          <p:cNvPr id="13315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91DEAD5B-FA94-45CE-8714-F065989B4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4CF288FF-EBD8-477A-84DA-5985E56D74D8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284669FC-E673-4165-A849-E675FD2528E4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F460912-C784-429E-91DE-1DF544FD561B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3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6B7D77C-C008-471D-8DC3-0715DF88C83F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6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C8E4EB6B-9E04-4D43-A0C5-D9CD2A507228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8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E61B2E0A-38DE-466B-9547-0E7DB645FCEA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9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2BBE5-20AE-485F-8898-F1659EB91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20394-1141-4547-9BF3-8EB9C97A3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4088" y="301625"/>
            <a:ext cx="2266950" cy="645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8450" cy="645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255AC-FEA8-441A-9241-A37546C58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58382-CCE3-49BA-BA47-60A82BE8E6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FD9A0-8F39-45BA-86BA-AB9F20FDC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9BA6E-E315-4BC2-8FFA-033349648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1C3A6-210E-4DE8-B213-C91C54B7C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247AF-6780-4060-85FC-CB6F6735D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DF203-3B26-415E-8D4D-A32DDC6DE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47C43-CB88-45D9-BC45-6B484BFE1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6BC14-F3DE-4168-AE55-D1B6D6205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7800" cy="125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7800" cy="498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4737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2463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4737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523534AB-3082-4371-81B9-15FAC2F86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MS Gothic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  <a:cs typeface="MS Gothic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MS Gothic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MS Gothic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S Gothic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MS Gothic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MS Gothic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vropa101.ru/nom19735.html" TargetMode="External"/><Relationship Id="rId13" Type="http://schemas.openxmlformats.org/officeDocument/2006/relationships/hyperlink" Target="http://latimesblogs.latimes.com/home_blog/2011/12/alternative-trees-.html" TargetMode="External"/><Relationship Id="rId3" Type="http://schemas.openxmlformats.org/officeDocument/2006/relationships/hyperlink" Target="http://www.proshkolu.ru/user/kornienko47/file/2429963/" TargetMode="External"/><Relationship Id="rId7" Type="http://schemas.openxmlformats.org/officeDocument/2006/relationships/hyperlink" Target="http://smtp.al-azan.info/sobcor/2011/10/12/22874" TargetMode="External"/><Relationship Id="rId12" Type="http://schemas.openxmlformats.org/officeDocument/2006/relationships/hyperlink" Target="http://www.portraitof.ru/prostoy-risunok.html" TargetMode="External"/><Relationship Id="rId2" Type="http://schemas.openxmlformats.org/officeDocument/2006/relationships/hyperlink" Target="http://www.audiopoisk.com/track/zvuki-prirodi/mp3/6um-mora-i-muzik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lef.ru/catalogue/trademarks/?tm=%D1%F2%E0%EC%EC&amp;page=9" TargetMode="External"/><Relationship Id="rId11" Type="http://schemas.openxmlformats.org/officeDocument/2006/relationships/hyperlink" Target="http://afisha.altune.ru/detskie-kartinki-s-notami.html" TargetMode="External"/><Relationship Id="rId5" Type="http://schemas.openxmlformats.org/officeDocument/2006/relationships/hyperlink" Target="http://5way.siteedit.ru/home/3/27" TargetMode="External"/><Relationship Id="rId10" Type="http://schemas.openxmlformats.org/officeDocument/2006/relationships/hyperlink" Target="http://www.suvenirow.ru/edit_book_form2.php?idtov=91908&amp;prim=0" TargetMode="External"/><Relationship Id="rId4" Type="http://schemas.openxmlformats.org/officeDocument/2006/relationships/hyperlink" Target="http://shit69ua.ru/vishit-delfina-krestikom.html" TargetMode="External"/><Relationship Id="rId9" Type="http://schemas.openxmlformats.org/officeDocument/2006/relationships/hyperlink" Target="http://www.profitpro.ru/shop.php?id=4529&amp;PHPSESSID=1nnso3bfcggn608nrg649h2ut7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file:///C:\Users\&#1058;&#1072;&#1085;&#1103;\Desktop\&#1044;&#1077;&#1085;&#1100;%20&#1079;&#1085;&#1072;&#1085;&#1080;&#1081;\&#1056;&#1077;&#1083;&#1072;&#1082;&#1089;%20-%20%20&#1047;&#1074;&#1091;&#1082;&#1080;%20&#1087;&#1088;&#1080;&#1088;&#1086;&#1076;&#1099;%20-%20&#1064;&#1091;&#1084;%20&#1084;&#1086;&#1088;&#1103;%20&#1080;%20&#1052;&#1091;&#1079;&#1099;&#1082;&#1072;%20(mp3ostrov.com).mp3" TargetMode="External"/><Relationship Id="rId1" Type="http://schemas.openxmlformats.org/officeDocument/2006/relationships/tags" Target="../tags/tag1.xml"/><Relationship Id="rId6" Type="http://schemas.openxmlformats.org/officeDocument/2006/relationships/hyperlink" Target="http://www.proshkolu.ru/user/kornienko47/file/2429963/" TargetMode="Externa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Овал 2"/>
          <p:cNvGrpSpPr>
            <a:grpSpLocks/>
          </p:cNvGrpSpPr>
          <p:nvPr/>
        </p:nvGrpSpPr>
        <p:grpSpPr bwMode="auto">
          <a:xfrm>
            <a:off x="3114675" y="238125"/>
            <a:ext cx="5700713" cy="3621088"/>
            <a:chOff x="1962" y="150"/>
            <a:chExt cx="3591" cy="2281"/>
          </a:xfrm>
        </p:grpSpPr>
        <p:pic>
          <p:nvPicPr>
            <p:cNvPr id="14341" name="Овал 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2" y="150"/>
              <a:ext cx="3591" cy="2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Text Box 3"/>
            <p:cNvSpPr txBox="1">
              <a:spLocks noChangeArrowheads="1"/>
            </p:cNvSpPr>
            <p:nvPr/>
          </p:nvSpPr>
          <p:spPr bwMode="auto">
            <a:xfrm>
              <a:off x="2519" y="499"/>
              <a:ext cx="2482" cy="1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srgbClr val="CCFFFF"/>
                </a:solidFill>
              </a:endParaRPr>
            </a:p>
          </p:txBody>
        </p:sp>
      </p:grp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111486" y="779441"/>
            <a:ext cx="5786478" cy="248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b="1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День Знаний </a:t>
            </a:r>
            <a:endParaRPr lang="ru-RU" sz="28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в 3 классе 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на тему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2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"Путешествие по океану Знаний"</a:t>
            </a:r>
          </a:p>
          <a:p>
            <a:pPr eaLnBrk="0" hangingPunct="0">
              <a:defRPr/>
            </a:pPr>
            <a:endParaRPr lang="ru-RU" b="1" cap="all" dirty="0">
              <a:ln w="0"/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ea typeface="MS Gothic" pitchFamily="49" charset="-128"/>
              <a:cs typeface="+mn-cs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754063" y="5065713"/>
            <a:ext cx="50387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chemeClr val="tx1"/>
                </a:solidFill>
              </a:rPr>
              <a:t>учитель начальных классов </a:t>
            </a:r>
          </a:p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chemeClr val="tx1"/>
                </a:solidFill>
              </a:rPr>
              <a:t>МБОУ СОШ № 54 г. Кемерово</a:t>
            </a:r>
          </a:p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chemeClr val="tx1"/>
                </a:solidFill>
              </a:rPr>
              <a:t>Паутова Татьяна Григорьевна</a:t>
            </a:r>
          </a:p>
        </p:txBody>
      </p:sp>
    </p:spTree>
  </p:cSld>
  <p:clrMapOvr>
    <a:masterClrMapping/>
  </p:clrMapOvr>
  <p:transition spd="med" advTm="336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5875" y="422275"/>
            <a:ext cx="5857875" cy="6503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КЛЯТВА УЧЕНИКА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 и писать, и читать я прилично,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А в ранце носить "хорошо" и "отлично".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/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 в том, что буду я очень стараться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 друзьями моими впредь больше не драться!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/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 я ребенком воспитанным быть, 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Не бегать по школе, а шагом ходить.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/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 не бояться дороги тернистой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 званьем "школьник" клянусь дорожить.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/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А если нарушу я клятву свою,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Тогда я молочный свой зуб отдаю,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/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Ребенком всегда настоящим я буду,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 клятвы моей никогда не забуду.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Клянусь!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1627188"/>
            <a:ext cx="3876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620713"/>
          </a:xfrm>
        </p:spPr>
        <p:txBody>
          <a:bodyPr/>
          <a:lstStyle/>
          <a:p>
            <a:r>
              <a:rPr lang="ru-RU" sz="2400" smtClean="0"/>
              <a:t>Используемые источники информации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922338"/>
            <a:ext cx="8929687" cy="5429250"/>
          </a:xfrm>
        </p:spPr>
        <p:txBody>
          <a:bodyPr/>
          <a:lstStyle/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  <a:cs typeface="+mn-cs"/>
                <a:hlinkClick r:id="rId2"/>
              </a:rPr>
              <a:t>http://www.audiopoisk.com/track/zvuki-prirodi/mp3/6um-mora-i-muzika/</a:t>
            </a:r>
            <a:r>
              <a:rPr lang="ru-RU" sz="1800" dirty="0" smtClean="0">
                <a:solidFill>
                  <a:schemeClr val="tx1"/>
                </a:solidFill>
                <a:cs typeface="+mn-cs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+mn-cs"/>
              </a:rPr>
              <a:t>Релакс</a:t>
            </a:r>
            <a:r>
              <a:rPr lang="ru-RU" sz="1800" dirty="0" smtClean="0">
                <a:solidFill>
                  <a:schemeClr val="tx1"/>
                </a:solidFill>
                <a:cs typeface="+mn-cs"/>
              </a:rPr>
              <a:t> - Звуки природы - Шум моря и Музыка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  <a:cs typeface="+mn-cs"/>
                <a:hlinkClick r:id="rId3"/>
              </a:rPr>
              <a:t>http://www.proshkolu.ru/user/kornienko47/file/2429963/</a:t>
            </a:r>
            <a:r>
              <a:rPr lang="ru-RU" sz="1800" dirty="0" smtClean="0">
                <a:solidFill>
                  <a:schemeClr val="tx1"/>
                </a:solidFill>
                <a:cs typeface="+mn-cs"/>
              </a:rPr>
              <a:t> шаблон для презентации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  <a:cs typeface="+mn-cs"/>
                <a:hlinkClick r:id="rId4"/>
              </a:rPr>
              <a:t>http://shit69ua.ru/vishit-delfina-krestikom.html</a:t>
            </a:r>
            <a:r>
              <a:rPr lang="ru-RU" sz="1800" smtClean="0">
                <a:solidFill>
                  <a:schemeClr val="tx1"/>
                </a:solidFill>
                <a:cs typeface="+mn-cs"/>
              </a:rPr>
              <a:t> дельфин</a:t>
            </a:r>
            <a:endParaRPr lang="ru-RU" sz="1800" dirty="0" smtClean="0">
              <a:solidFill>
                <a:schemeClr val="tx1"/>
              </a:solidFill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5"/>
              </a:rPr>
              <a:t>http://5way.siteedit.ru/home/3/27</a:t>
            </a:r>
            <a:r>
              <a:rPr lang="ru-RU" sz="1800" dirty="0" smtClean="0">
                <a:cs typeface="+mn-cs"/>
              </a:rPr>
              <a:t> дневник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6"/>
              </a:rPr>
              <a:t>http://www.relef.ru/catalogue/trademarks/?tm=%D1%F2%E0%EC%EC&amp;page=9</a:t>
            </a:r>
            <a:r>
              <a:rPr lang="ru-RU" sz="1800" dirty="0" smtClean="0">
                <a:cs typeface="+mn-cs"/>
              </a:rPr>
              <a:t> указка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7"/>
              </a:rPr>
              <a:t>http://smtp.al-azan.info/sobcor/2011/10/12/22874</a:t>
            </a:r>
            <a:r>
              <a:rPr lang="ru-RU" sz="1800" dirty="0" smtClean="0">
                <a:cs typeface="+mn-cs"/>
              </a:rPr>
              <a:t> книги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8"/>
              </a:rPr>
              <a:t>http://www.evropa101.ru/nom19735.html</a:t>
            </a:r>
            <a:r>
              <a:rPr lang="ru-RU" sz="1800" dirty="0" smtClean="0">
                <a:cs typeface="+mn-cs"/>
              </a:rPr>
              <a:t> тетрадь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9"/>
              </a:rPr>
              <a:t>http://www.profitpro.ru/shop.php?id=4529&amp;PHPSESSID=1nnso3bfcggn608nrg649h2ut7</a:t>
            </a:r>
            <a:r>
              <a:rPr lang="ru-RU" sz="1800" dirty="0" smtClean="0">
                <a:cs typeface="+mn-cs"/>
              </a:rPr>
              <a:t> мелки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10"/>
              </a:rPr>
              <a:t>http://www.suvenirow.ru/edit_book_form2.php?idtov=91908&amp;prim=0</a:t>
            </a:r>
            <a:r>
              <a:rPr lang="ru-RU" sz="1800" dirty="0" smtClean="0">
                <a:cs typeface="+mn-cs"/>
              </a:rPr>
              <a:t> ручка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11"/>
              </a:rPr>
              <a:t>http://afisha.altune.ru/detskie-kartinki-s-notami.html</a:t>
            </a:r>
            <a:r>
              <a:rPr lang="ru-RU" sz="1800" dirty="0" smtClean="0">
                <a:cs typeface="+mn-cs"/>
              </a:rPr>
              <a:t> картинки с нотами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12"/>
              </a:rPr>
              <a:t>http://www.portraitof.ru/prostoy-risunok.html</a:t>
            </a:r>
            <a:r>
              <a:rPr lang="ru-RU" sz="1800" dirty="0" smtClean="0">
                <a:cs typeface="+mn-cs"/>
              </a:rPr>
              <a:t> солнце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en-US" sz="1800" dirty="0" smtClean="0">
                <a:cs typeface="+mn-cs"/>
                <a:hlinkClick r:id="rId13"/>
              </a:rPr>
              <a:t>http://latimesblogs.latimes.com/home_blog/2011/12/alternative-trees-.html</a:t>
            </a:r>
            <a:r>
              <a:rPr lang="ru-RU" sz="1800" dirty="0" smtClean="0">
                <a:cs typeface="+mn-cs"/>
              </a:rPr>
              <a:t> дерево</a:t>
            </a: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sz="1800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dirty="0" smtClean="0">
              <a:cs typeface="+mn-cs"/>
            </a:endParaRPr>
          </a:p>
          <a:p>
            <a:pPr marL="0" indent="0">
              <a:buFont typeface="Times New Roman" pitchFamily="18" charset="0"/>
              <a:buNone/>
              <a:defRPr/>
            </a:pPr>
            <a:endParaRPr lang="ru-RU" dirty="0" smtClean="0">
              <a:solidFill>
                <a:schemeClr val="tx1"/>
              </a:solidFill>
              <a:cs typeface="+mn-cs"/>
            </a:endParaRPr>
          </a:p>
          <a:p>
            <a:pPr>
              <a:buFont typeface="Times New Roman" pitchFamily="18" charset="0"/>
              <a:buNone/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T.Kohnienko</a:t>
            </a:r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2520950" y="3476625"/>
            <a:ext cx="503872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hlinkClick r:id="rId6"/>
              </a:rPr>
              <a:t>http://www.proshkolu.ru/user/kornienko47/file/2429963/</a:t>
            </a:r>
            <a:r>
              <a:rPr lang="ru-RU"/>
              <a:t> шаблон для презентации</a:t>
            </a:r>
          </a:p>
        </p:txBody>
      </p:sp>
      <p:pic>
        <p:nvPicPr>
          <p:cNvPr id="16388" name="Picture 2" descr="C:\Users\Таня\Desktop\День знаний\корабл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3550" y="347663"/>
            <a:ext cx="929640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елакс -  Звуки природы - Шум моря и Музыка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9326563" y="6994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 advTm="3354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779463"/>
            <a:ext cx="22145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5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8375" y="2994025"/>
            <a:ext cx="22145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2000" y="4779963"/>
            <a:ext cx="2214563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7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75" y="2493963"/>
            <a:ext cx="2214563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8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1750" y="279400"/>
            <a:ext cx="22145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9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82875" y="5280025"/>
            <a:ext cx="22145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96875" y="493713"/>
            <a:ext cx="3922713" cy="1835150"/>
          </a:xfrm>
          <a:prstGeom prst="rect">
            <a:avLst/>
          </a:prstGeom>
          <a:solidFill>
            <a:srgbClr val="FFCCFF"/>
          </a:solidFill>
          <a:ln>
            <a:solidFill>
              <a:srgbClr val="FF6699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1. Утром рано просыпайся,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Хорошенько умывайся,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Чтобы в школе не зевать,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Носом парту не клевать</a:t>
            </a:r>
            <a:r>
              <a:rPr lang="ru-RU" sz="1900" dirty="0">
                <a:ea typeface="MS Gothic" charset="-128"/>
                <a:cs typeface="+mn-cs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97438" y="350838"/>
            <a:ext cx="4464050" cy="1835150"/>
          </a:xfrm>
          <a:prstGeom prst="rect">
            <a:avLst/>
          </a:prstGeom>
          <a:solidFill>
            <a:srgbClr val="CCECFF"/>
          </a:solidFill>
          <a:ln>
            <a:solidFill>
              <a:srgbClr val="00FFFF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2. Одевайся аккуратно,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Чтоб смотреть было приятно,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Форму сам погладь, проверь -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Ты большой уже теперь.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83188" y="2565400"/>
            <a:ext cx="4178300" cy="1835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66FF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3. Приучай себя к порядку,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Не играй с вещами в прятки,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Каждой книжкой дорожи,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В чистоте портфель держи.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8313" y="3065463"/>
            <a:ext cx="3924300" cy="1835150"/>
          </a:xfrm>
          <a:prstGeom prst="rect">
            <a:avLst/>
          </a:prstGeom>
          <a:solidFill>
            <a:srgbClr val="FFFFCC"/>
          </a:solidFill>
          <a:ln>
            <a:solidFill>
              <a:srgbClr val="FFFF66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4. На уроках не хихикай, 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Стул туда-сюда не двигай,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Педагога уважай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 соседу не мешай.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27200" y="5208588"/>
            <a:ext cx="4098925" cy="1485900"/>
          </a:xfrm>
          <a:prstGeom prst="rect">
            <a:avLst/>
          </a:prstGeom>
          <a:solidFill>
            <a:srgbClr val="CCFF99"/>
          </a:solidFill>
          <a:ln>
            <a:solidFill>
              <a:srgbClr val="66FF33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900" b="1">
                <a:solidFill>
                  <a:srgbClr val="0D0D0D"/>
                </a:solidFill>
              </a:rPr>
              <a:t>5. Не дразнись, не зазнавайся, </a:t>
            </a:r>
            <a:br>
              <a:rPr lang="ru-RU" sz="1900" b="1">
                <a:solidFill>
                  <a:srgbClr val="0D0D0D"/>
                </a:solidFill>
              </a:rPr>
            </a:br>
            <a:r>
              <a:rPr lang="ru-RU" sz="1900" b="1">
                <a:solidFill>
                  <a:srgbClr val="0D0D0D"/>
                </a:solidFill>
              </a:rPr>
              <a:t>В школе всем помочь старайся,</a:t>
            </a:r>
            <a:br>
              <a:rPr lang="ru-RU" sz="1900" b="1">
                <a:solidFill>
                  <a:srgbClr val="0D0D0D"/>
                </a:solidFill>
              </a:rPr>
            </a:br>
            <a:r>
              <a:rPr lang="ru-RU" sz="1900" b="1">
                <a:solidFill>
                  <a:srgbClr val="0D0D0D"/>
                </a:solidFill>
              </a:rPr>
              <a:t>Зря не хмурься, будь смелей,</a:t>
            </a:r>
            <a:br>
              <a:rPr lang="ru-RU" sz="1900" b="1">
                <a:solidFill>
                  <a:srgbClr val="0D0D0D"/>
                </a:solidFill>
              </a:rPr>
            </a:br>
            <a:r>
              <a:rPr lang="ru-RU" sz="1900" b="1">
                <a:solidFill>
                  <a:srgbClr val="0D0D0D"/>
                </a:solidFill>
              </a:rPr>
              <a:t>И найдёшь себе друзей.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183313" y="4787900"/>
            <a:ext cx="3536950" cy="2268538"/>
          </a:xfrm>
          <a:prstGeom prst="rect">
            <a:avLst/>
          </a:prstGeom>
          <a:solidFill>
            <a:srgbClr val="FFCC99"/>
          </a:solidFill>
          <a:ln>
            <a:solidFill>
              <a:srgbClr val="FF9933"/>
            </a:solidFill>
          </a:ln>
        </p:spPr>
        <p:txBody>
          <a:bodyPr>
            <a:spAutoFit/>
          </a:bodyPr>
          <a:lstStyle/>
          <a:p>
            <a:pPr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6.Вот и все наши советы,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Их мудрей и проще нету,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Ты, дружок, их не забудь.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В Океан Знаний держишь путь!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25" y="422275"/>
            <a:ext cx="2071688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4625" y="422275"/>
            <a:ext cx="20653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78086">
            <a:off x="7615238" y="560388"/>
            <a:ext cx="2073275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40234">
            <a:off x="333375" y="3414713"/>
            <a:ext cx="22717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067" t="5016" r="1840" b="4707"/>
          <a:stretch>
            <a:fillRect/>
          </a:stretch>
        </p:blipFill>
        <p:spPr bwMode="auto">
          <a:xfrm>
            <a:off x="4111625" y="3065463"/>
            <a:ext cx="22145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7327">
            <a:off x="7583488" y="3162300"/>
            <a:ext cx="2143125" cy="2506663"/>
          </a:xfrm>
          <a:prstGeom prst="rect">
            <a:avLst/>
          </a:prstGeom>
          <a:blipFill dpi="0"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8094"/>
          <a:stretch>
            <a:fillRect/>
          </a:stretch>
        </p:blipFill>
        <p:spPr bwMode="auto">
          <a:xfrm rot="-345281">
            <a:off x="2876550" y="4676775"/>
            <a:ext cx="234791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D7F3FE"/>
              </a:clrFrom>
              <a:clrTo>
                <a:srgbClr val="D7F3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852">
            <a:off x="6354763" y="4733925"/>
            <a:ext cx="20161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38040">
            <a:off x="327025" y="631825"/>
            <a:ext cx="23193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754063" y="708025"/>
            <a:ext cx="875823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ea typeface="MS Gothic" pitchFamily="49" charset="-128"/>
                <a:cs typeface="+mn-cs"/>
              </a:rPr>
              <a:t>Игра «Буквы рассыпались»</a:t>
            </a:r>
          </a:p>
        </p:txBody>
      </p:sp>
      <p:pic>
        <p:nvPicPr>
          <p:cNvPr id="21507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2859088"/>
            <a:ext cx="1895475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0288" y="4359275"/>
            <a:ext cx="19875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2563" y="1712913"/>
            <a:ext cx="19875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02100" y="4784725"/>
            <a:ext cx="19939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45238" y="2425700"/>
            <a:ext cx="19939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4738" y="4144963"/>
            <a:ext cx="19939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1 -0.02309 L -0.24141 -0.261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-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638E-6 -1.33557E-6 L -0.32162 0.0665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3 -0.03318 L -0.27103 -0.176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377E-6 3.80932E-6 L 0.51465 -0.1904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816E-6 -3.23814E-6 L 0.4075 0.162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сохраненные данные 1"/>
          <p:cNvSpPr/>
          <p:nvPr/>
        </p:nvSpPr>
        <p:spPr bwMode="auto">
          <a:xfrm>
            <a:off x="6969125" y="5208588"/>
            <a:ext cx="2500313" cy="1785937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старание</a:t>
            </a:r>
          </a:p>
        </p:txBody>
      </p:sp>
      <p:sp>
        <p:nvSpPr>
          <p:cNvPr id="14" name="Блок-схема: сохраненные данные 13"/>
          <p:cNvSpPr/>
          <p:nvPr/>
        </p:nvSpPr>
        <p:spPr bwMode="auto">
          <a:xfrm>
            <a:off x="6754813" y="636588"/>
            <a:ext cx="2571750" cy="1857375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внимание</a:t>
            </a:r>
          </a:p>
        </p:txBody>
      </p:sp>
      <p:sp>
        <p:nvSpPr>
          <p:cNvPr id="15" name="Блок-схема: сохраненные данные 14"/>
          <p:cNvSpPr/>
          <p:nvPr/>
        </p:nvSpPr>
        <p:spPr bwMode="auto">
          <a:xfrm>
            <a:off x="3897313" y="565150"/>
            <a:ext cx="2286000" cy="1928813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доброта</a:t>
            </a:r>
          </a:p>
        </p:txBody>
      </p:sp>
      <p:sp>
        <p:nvSpPr>
          <p:cNvPr id="17" name="Блок-схема: сохраненные данные 16"/>
          <p:cNvSpPr/>
          <p:nvPr/>
        </p:nvSpPr>
        <p:spPr bwMode="auto">
          <a:xfrm>
            <a:off x="4468813" y="5137150"/>
            <a:ext cx="2071687" cy="1857375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дружба</a:t>
            </a:r>
          </a:p>
        </p:txBody>
      </p:sp>
      <p:sp>
        <p:nvSpPr>
          <p:cNvPr id="18" name="Блок-схема: сохраненные данные 17"/>
          <p:cNvSpPr/>
          <p:nvPr/>
        </p:nvSpPr>
        <p:spPr bwMode="auto">
          <a:xfrm>
            <a:off x="6754813" y="3065463"/>
            <a:ext cx="2214562" cy="1785937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память</a:t>
            </a:r>
          </a:p>
        </p:txBody>
      </p:sp>
      <p:sp>
        <p:nvSpPr>
          <p:cNvPr id="19" name="Блок-схема: сохраненные данные 18"/>
          <p:cNvSpPr/>
          <p:nvPr/>
        </p:nvSpPr>
        <p:spPr bwMode="auto">
          <a:xfrm>
            <a:off x="4254500" y="2994025"/>
            <a:ext cx="2143125" cy="1785938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ссоры</a:t>
            </a:r>
          </a:p>
        </p:txBody>
      </p:sp>
      <p:sp>
        <p:nvSpPr>
          <p:cNvPr id="21" name="Блок-схема: сохраненные данные 20"/>
          <p:cNvSpPr/>
          <p:nvPr/>
        </p:nvSpPr>
        <p:spPr bwMode="auto">
          <a:xfrm>
            <a:off x="468313" y="493713"/>
            <a:ext cx="3214687" cy="2071687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трудолюбие</a:t>
            </a:r>
          </a:p>
        </p:txBody>
      </p:sp>
      <p:sp>
        <p:nvSpPr>
          <p:cNvPr id="22" name="Блок-схема: сохраненные данные 21"/>
          <p:cNvSpPr/>
          <p:nvPr/>
        </p:nvSpPr>
        <p:spPr bwMode="auto">
          <a:xfrm>
            <a:off x="611188" y="2851150"/>
            <a:ext cx="3357562" cy="2000250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аккуратность</a:t>
            </a:r>
          </a:p>
        </p:txBody>
      </p:sp>
      <p:sp>
        <p:nvSpPr>
          <p:cNvPr id="23" name="Блок-схема: сохраненные данные 22"/>
          <p:cNvSpPr/>
          <p:nvPr/>
        </p:nvSpPr>
        <p:spPr bwMode="auto">
          <a:xfrm>
            <a:off x="1397000" y="5065713"/>
            <a:ext cx="2428875" cy="1857375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смекалка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Прямоугольник 4"/>
          <p:cNvGrpSpPr>
            <a:grpSpLocks/>
          </p:cNvGrpSpPr>
          <p:nvPr/>
        </p:nvGrpSpPr>
        <p:grpSpPr bwMode="auto">
          <a:xfrm>
            <a:off x="139700" y="238125"/>
            <a:ext cx="4945063" cy="835025"/>
            <a:chOff x="88" y="150"/>
            <a:chExt cx="3115" cy="526"/>
          </a:xfrm>
        </p:grpSpPr>
        <p:pic>
          <p:nvPicPr>
            <p:cNvPr id="24586" name="Прямоугольник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8" y="150"/>
              <a:ext cx="3115" cy="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7" name="Text Box 3"/>
            <p:cNvSpPr txBox="1">
              <a:spLocks noChangeArrowheads="1"/>
            </p:cNvSpPr>
            <p:nvPr/>
          </p:nvSpPr>
          <p:spPr bwMode="auto">
            <a:xfrm>
              <a:off x="160" y="221"/>
              <a:ext cx="2970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3600" b="1">
                  <a:solidFill>
                    <a:srgbClr val="E46C0A"/>
                  </a:solidFill>
                </a:rPr>
                <a:t>залив "Логический"</a:t>
              </a:r>
              <a:endParaRPr lang="ru-RU" sz="3600">
                <a:solidFill>
                  <a:srgbClr val="E46C0A"/>
                </a:solidFill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4611688" y="3208338"/>
            <a:ext cx="4659312" cy="60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MS Gothic" pitchFamily="49" charset="-128"/>
                <a:cs typeface="+mn-cs"/>
              </a:rPr>
              <a:t>мыс "Героический"</a:t>
            </a:r>
            <a:endParaRPr lang="ru-RU" sz="3600" dirty="0">
              <a:solidFill>
                <a:schemeClr val="accent6">
                  <a:lumMod val="75000"/>
                </a:schemeClr>
              </a:solidFill>
              <a:ea typeface="MS Gothic" pitchFamily="49" charset="-128"/>
              <a:cs typeface="+mn-cs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 flipH="1">
            <a:off x="4397375" y="3136900"/>
            <a:ext cx="528637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MS Gothic" pitchFamily="49" charset="-128"/>
                <a:cs typeface="+mn-cs"/>
              </a:rPr>
              <a:t>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MS Gothic" pitchFamily="49" charset="-128"/>
              <a:cs typeface="+mn-cs"/>
            </a:endParaRPr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6938" y="993775"/>
            <a:ext cx="22860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Таня\Desktop\WsRKZhki98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89824">
            <a:off x="363538" y="4511675"/>
            <a:ext cx="2185987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Таня\Desktop\75633281_e6019b3069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25750" y="4351338"/>
            <a:ext cx="200025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Таня\Desktop\0_802ba_3a81339b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419286">
            <a:off x="5197475" y="4395788"/>
            <a:ext cx="2079625" cy="2714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351915">
            <a:off x="7612063" y="4494213"/>
            <a:ext cx="2214562" cy="2720975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1863" y="1592263"/>
            <a:ext cx="28289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8313" y="565150"/>
            <a:ext cx="4879975" cy="608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MS Gothic" pitchFamily="49" charset="-128"/>
                <a:cs typeface="+mn-cs"/>
              </a:rPr>
              <a:t>гавань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MS Gothic" pitchFamily="49" charset="-128"/>
                <a:cs typeface="+mn-cs"/>
              </a:rPr>
              <a:t>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MS Gothic" pitchFamily="49" charset="-128"/>
                <a:cs typeface="+mn-cs"/>
              </a:rPr>
              <a:t>«Отгадай-ка»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MS Gothic" pitchFamily="49" charset="-128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97438" y="2994025"/>
            <a:ext cx="3995737" cy="608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MS Gothic" pitchFamily="49" charset="-128"/>
                <a:cs typeface="+mn-cs"/>
              </a:rPr>
              <a:t>порт "Игривый".</a:t>
            </a:r>
            <a:endParaRPr lang="ru-RU" sz="3600" dirty="0">
              <a:solidFill>
                <a:schemeClr val="accent6">
                  <a:lumMod val="75000"/>
                </a:schemeClr>
              </a:solidFill>
              <a:ea typeface="MS Gothic" pitchFamily="49" charset="-128"/>
              <a:cs typeface="+mn-cs"/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40313" y="3494088"/>
            <a:ext cx="3328987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54375" y="636588"/>
            <a:ext cx="5711825" cy="60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MS Gothic" pitchFamily="49" charset="-128"/>
                <a:cs typeface="+mn-cs"/>
              </a:rPr>
              <a:t>остров «Музыкальный»</a:t>
            </a:r>
            <a:endParaRPr lang="ru-RU" sz="3600" dirty="0">
              <a:solidFill>
                <a:schemeClr val="accent6">
                  <a:lumMod val="75000"/>
                </a:schemeClr>
              </a:solidFill>
              <a:ea typeface="MS Gothic" pitchFamily="49" charset="-128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2625" y="2994025"/>
            <a:ext cx="4175125" cy="608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MS Gothic" pitchFamily="49" charset="-128"/>
                <a:cs typeface="+mn-cs"/>
              </a:rPr>
              <a:t>бухта «Желаний»</a:t>
            </a:r>
            <a:endParaRPr lang="ru-RU" sz="3600" dirty="0">
              <a:solidFill>
                <a:schemeClr val="accent6">
                  <a:lumMod val="75000"/>
                </a:schemeClr>
              </a:solidFill>
              <a:ea typeface="MS Gothic" pitchFamily="49" charset="-128"/>
              <a:cs typeface="+mn-cs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75" y="1279525"/>
            <a:ext cx="3255963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00" y="3636963"/>
            <a:ext cx="42862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34911</TotalTime>
  <Words>283</Words>
  <PresentationFormat>Произвольный</PresentationFormat>
  <Paragraphs>77</Paragraphs>
  <Slides>11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MS Gothic</vt:lpstr>
      <vt:lpstr>Times New Roman</vt:lpstr>
      <vt:lpstr>Arial Unicode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Используемые источники информации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Мама</cp:lastModifiedBy>
  <cp:revision>49</cp:revision>
  <cp:lastPrinted>1601-01-01T00:00:00Z</cp:lastPrinted>
  <dcterms:created xsi:type="dcterms:W3CDTF">2012-01-28T19:06:01Z</dcterms:created>
  <dcterms:modified xsi:type="dcterms:W3CDTF">2013-03-18T13:06:34Z</dcterms:modified>
</cp:coreProperties>
</file>